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5" r:id="rId1"/>
    <p:sldMasterId id="2147483718" r:id="rId2"/>
  </p:sldMasterIdLst>
  <p:notesMasterIdLst>
    <p:notesMasterId r:id="rId88"/>
  </p:notesMasterIdLst>
  <p:sldIdLst>
    <p:sldId id="374" r:id="rId3"/>
    <p:sldId id="373" r:id="rId4"/>
    <p:sldId id="359" r:id="rId5"/>
    <p:sldId id="362" r:id="rId6"/>
    <p:sldId id="372" r:id="rId7"/>
    <p:sldId id="356" r:id="rId8"/>
    <p:sldId id="256" r:id="rId9"/>
    <p:sldId id="280" r:id="rId10"/>
    <p:sldId id="281" r:id="rId11"/>
    <p:sldId id="375" r:id="rId12"/>
    <p:sldId id="257" r:id="rId13"/>
    <p:sldId id="282" r:id="rId14"/>
    <p:sldId id="381" r:id="rId15"/>
    <p:sldId id="298" r:id="rId16"/>
    <p:sldId id="258" r:id="rId17"/>
    <p:sldId id="287" r:id="rId18"/>
    <p:sldId id="259" r:id="rId19"/>
    <p:sldId id="376" r:id="rId20"/>
    <p:sldId id="299" r:id="rId21"/>
    <p:sldId id="265" r:id="rId22"/>
    <p:sldId id="269" r:id="rId23"/>
    <p:sldId id="268" r:id="rId24"/>
    <p:sldId id="270" r:id="rId25"/>
    <p:sldId id="266" r:id="rId26"/>
    <p:sldId id="368" r:id="rId27"/>
    <p:sldId id="370" r:id="rId28"/>
    <p:sldId id="272" r:id="rId29"/>
    <p:sldId id="273" r:id="rId30"/>
    <p:sldId id="274" r:id="rId31"/>
    <p:sldId id="275" r:id="rId32"/>
    <p:sldId id="278" r:id="rId33"/>
    <p:sldId id="285" r:id="rId34"/>
    <p:sldId id="377" r:id="rId35"/>
    <p:sldId id="300" r:id="rId36"/>
    <p:sldId id="301" r:id="rId37"/>
    <p:sldId id="302" r:id="rId38"/>
    <p:sldId id="303" r:id="rId39"/>
    <p:sldId id="279" r:id="rId40"/>
    <p:sldId id="304" r:id="rId41"/>
    <p:sldId id="305" r:id="rId42"/>
    <p:sldId id="306" r:id="rId43"/>
    <p:sldId id="307" r:id="rId44"/>
    <p:sldId id="308"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330" r:id="rId66"/>
    <p:sldId id="331" r:id="rId67"/>
    <p:sldId id="332" r:id="rId68"/>
    <p:sldId id="336" r:id="rId69"/>
    <p:sldId id="333" r:id="rId70"/>
    <p:sldId id="334" r:id="rId71"/>
    <p:sldId id="335" r:id="rId72"/>
    <p:sldId id="339" r:id="rId73"/>
    <p:sldId id="340" r:id="rId74"/>
    <p:sldId id="341" r:id="rId75"/>
    <p:sldId id="361" r:id="rId76"/>
    <p:sldId id="345" r:id="rId77"/>
    <p:sldId id="346" r:id="rId78"/>
    <p:sldId id="347" r:id="rId79"/>
    <p:sldId id="348" r:id="rId80"/>
    <p:sldId id="349" r:id="rId81"/>
    <p:sldId id="350" r:id="rId82"/>
    <p:sldId id="351" r:id="rId83"/>
    <p:sldId id="352" r:id="rId84"/>
    <p:sldId id="354" r:id="rId85"/>
    <p:sldId id="380" r:id="rId86"/>
    <p:sldId id="379" r:id="rId87"/>
  </p:sldIdLst>
  <p:sldSz cx="9144000" cy="6858000" type="screen4x3"/>
  <p:notesSz cx="6858000" cy="9144000"/>
  <p:defaultTextStyle>
    <a:defPPr>
      <a:defRPr lang="en-US"/>
    </a:defPPr>
    <a:lvl1pPr algn="r"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r"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r"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r"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r"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88">
          <p15:clr>
            <a:srgbClr val="A4A3A4"/>
          </p15:clr>
        </p15:guide>
        <p15:guide id="2" orient="horz" pos="4032">
          <p15:clr>
            <a:srgbClr val="A4A3A4"/>
          </p15:clr>
        </p15:guide>
        <p15:guide id="3" orient="horz" pos="960">
          <p15:clr>
            <a:srgbClr val="A4A3A4"/>
          </p15:clr>
        </p15:guide>
        <p15:guide id="4" orient="horz" pos="1056">
          <p15:clr>
            <a:srgbClr val="A4A3A4"/>
          </p15:clr>
        </p15:guide>
        <p15:guide id="5" pos="5328">
          <p15:clr>
            <a:srgbClr val="A4A3A4"/>
          </p15:clr>
        </p15:guide>
        <p15:guide id="6" pos="43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U" lastIdx="1" clrIdx="0"/>
  <p:cmAuthor id="1" name="SH" initials="SH" lastIdx="3" clrIdx="1"/>
  <p:cmAuthor id="2" name="Reed Elsevier" initials="RE"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48" autoAdjust="0"/>
    <p:restoredTop sz="84892" autoAdjust="0"/>
  </p:normalViewPr>
  <p:slideViewPr>
    <p:cSldViewPr>
      <p:cViewPr varScale="1">
        <p:scale>
          <a:sx n="73" d="100"/>
          <a:sy n="73" d="100"/>
        </p:scale>
        <p:origin x="1445" y="67"/>
      </p:cViewPr>
      <p:guideLst>
        <p:guide orient="horz" pos="288"/>
        <p:guide orient="horz" pos="4032"/>
        <p:guide orient="horz" pos="960"/>
        <p:guide orient="horz" pos="1056"/>
        <p:guide pos="5328"/>
        <p:guide pos="432"/>
      </p:guideLst>
    </p:cSldViewPr>
  </p:slideViewPr>
  <p:outlineViewPr>
    <p:cViewPr>
      <p:scale>
        <a:sx n="33" d="100"/>
        <a:sy n="33" d="100"/>
      </p:scale>
      <p:origin x="0" y="720"/>
    </p:cViewPr>
  </p:outlineViewPr>
  <p:notesTextViewPr>
    <p:cViewPr>
      <p:scale>
        <a:sx n="100" d="100"/>
        <a:sy n="100" d="100"/>
      </p:scale>
      <p:origin x="0" y="0"/>
    </p:cViewPr>
  </p:notesTextViewPr>
  <p:sorterViewPr>
    <p:cViewPr>
      <p:scale>
        <a:sx n="111" d="100"/>
        <a:sy n="111" d="100"/>
      </p:scale>
      <p:origin x="0" y="37866"/>
    </p:cViewPr>
  </p:sorterViewPr>
  <p:notesViewPr>
    <p:cSldViewPr>
      <p:cViewPr varScale="1">
        <p:scale>
          <a:sx n="51" d="100"/>
          <a:sy n="51" d="100"/>
        </p:scale>
        <p:origin x="-255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50E887-6720-4C78-B238-209FD6E436CA}" type="doc">
      <dgm:prSet loTypeId="urn:microsoft.com/office/officeart/2016/7/layout/RepeatingBendingProcessNew" loCatId="process" qsTypeId="urn:microsoft.com/office/officeart/2005/8/quickstyle/simple2" qsCatId="simple" csTypeId="urn:microsoft.com/office/officeart/2005/8/colors/accent1_1" csCatId="accent1"/>
      <dgm:spPr/>
      <dgm:t>
        <a:bodyPr/>
        <a:lstStyle/>
        <a:p>
          <a:endParaRPr lang="en-US"/>
        </a:p>
      </dgm:t>
    </dgm:pt>
    <dgm:pt modelId="{DC4E44C9-9193-4245-91A7-2958A017B2AB}">
      <dgm:prSet/>
      <dgm:spPr/>
      <dgm:t>
        <a:bodyPr/>
        <a:lstStyle/>
        <a:p>
          <a:r>
            <a:rPr lang="en-US" dirty="0"/>
            <a:t>Public health is the science of protecting and improving the health of people and their communities. This work is achieved by promoting healthy lifestyles, researching disease and injury prevention, and detecting, preventing and responding to infectious diseases.</a:t>
          </a:r>
        </a:p>
      </dgm:t>
    </dgm:pt>
    <dgm:pt modelId="{AB5755AF-7191-4836-B048-13F3971F709B}" type="parTrans" cxnId="{270075DA-2927-44EF-A8F8-D347D7D817D3}">
      <dgm:prSet/>
      <dgm:spPr/>
      <dgm:t>
        <a:bodyPr/>
        <a:lstStyle/>
        <a:p>
          <a:endParaRPr lang="en-US"/>
        </a:p>
      </dgm:t>
    </dgm:pt>
    <dgm:pt modelId="{0BAAD6D6-3E4E-4540-BBD3-60904A69ABE4}" type="sibTrans" cxnId="{270075DA-2927-44EF-A8F8-D347D7D817D3}">
      <dgm:prSet/>
      <dgm:spPr/>
      <dgm:t>
        <a:bodyPr/>
        <a:lstStyle/>
        <a:p>
          <a:endParaRPr lang="en-US"/>
        </a:p>
      </dgm:t>
    </dgm:pt>
    <dgm:pt modelId="{5708749B-6393-4F65-83D9-80B175CDF559}">
      <dgm:prSet/>
      <dgm:spPr/>
      <dgm:t>
        <a:bodyPr/>
        <a:lstStyle/>
        <a:p>
          <a:r>
            <a:rPr lang="en-US"/>
            <a:t>The Institute of Medicine defines health care quality as "the degree to which health care services for individuals and populations increase the likelihood of desired health outcomes and are consistent with current professional knowledge."</a:t>
          </a:r>
        </a:p>
      </dgm:t>
    </dgm:pt>
    <dgm:pt modelId="{8D78C2AB-75F2-418F-AAD7-CE9AF624E78F}" type="parTrans" cxnId="{89781271-79B1-4BC5-84C0-D231F833BD1D}">
      <dgm:prSet/>
      <dgm:spPr/>
      <dgm:t>
        <a:bodyPr/>
        <a:lstStyle/>
        <a:p>
          <a:endParaRPr lang="en-US"/>
        </a:p>
      </dgm:t>
    </dgm:pt>
    <dgm:pt modelId="{A5436FA9-C899-4802-A4A7-C2CDDF3ADAA3}" type="sibTrans" cxnId="{89781271-79B1-4BC5-84C0-D231F833BD1D}">
      <dgm:prSet/>
      <dgm:spPr/>
      <dgm:t>
        <a:bodyPr/>
        <a:lstStyle/>
        <a:p>
          <a:endParaRPr lang="en-US"/>
        </a:p>
      </dgm:t>
    </dgm:pt>
    <dgm:pt modelId="{D0FCBFC6-E60D-4EEA-A477-03EC98CC69F2}" type="pres">
      <dgm:prSet presAssocID="{9F50E887-6720-4C78-B238-209FD6E436CA}" presName="Name0" presStyleCnt="0">
        <dgm:presLayoutVars>
          <dgm:dir/>
          <dgm:resizeHandles val="exact"/>
        </dgm:presLayoutVars>
      </dgm:prSet>
      <dgm:spPr/>
    </dgm:pt>
    <dgm:pt modelId="{B0DB2332-68BD-45ED-BDD7-45F233A5196D}" type="pres">
      <dgm:prSet presAssocID="{DC4E44C9-9193-4245-91A7-2958A017B2AB}" presName="node" presStyleLbl="node1" presStyleIdx="0" presStyleCnt="2">
        <dgm:presLayoutVars>
          <dgm:bulletEnabled val="1"/>
        </dgm:presLayoutVars>
      </dgm:prSet>
      <dgm:spPr/>
    </dgm:pt>
    <dgm:pt modelId="{5EC69FD6-2B3B-44AB-A7ED-B31D89360062}" type="pres">
      <dgm:prSet presAssocID="{0BAAD6D6-3E4E-4540-BBD3-60904A69ABE4}" presName="sibTrans" presStyleLbl="sibTrans1D1" presStyleIdx="0" presStyleCnt="1"/>
      <dgm:spPr/>
    </dgm:pt>
    <dgm:pt modelId="{5AB204AA-56F9-43AC-A729-477774B34652}" type="pres">
      <dgm:prSet presAssocID="{0BAAD6D6-3E4E-4540-BBD3-60904A69ABE4}" presName="connectorText" presStyleLbl="sibTrans1D1" presStyleIdx="0" presStyleCnt="1"/>
      <dgm:spPr/>
    </dgm:pt>
    <dgm:pt modelId="{7580B1C7-D4A2-4E4C-AD93-EF517DA23F34}" type="pres">
      <dgm:prSet presAssocID="{5708749B-6393-4F65-83D9-80B175CDF559}" presName="node" presStyleLbl="node1" presStyleIdx="1" presStyleCnt="2">
        <dgm:presLayoutVars>
          <dgm:bulletEnabled val="1"/>
        </dgm:presLayoutVars>
      </dgm:prSet>
      <dgm:spPr/>
    </dgm:pt>
  </dgm:ptLst>
  <dgm:cxnLst>
    <dgm:cxn modelId="{762A3921-3163-4F9D-937F-37FF8BAED1E4}" type="presOf" srcId="{0BAAD6D6-3E4E-4540-BBD3-60904A69ABE4}" destId="{5AB204AA-56F9-43AC-A729-477774B34652}" srcOrd="1" destOrd="0" presId="urn:microsoft.com/office/officeart/2016/7/layout/RepeatingBendingProcessNew"/>
    <dgm:cxn modelId="{FAB3BB3B-778A-41E9-9D3B-9963F8630DE9}" type="presOf" srcId="{0BAAD6D6-3E4E-4540-BBD3-60904A69ABE4}" destId="{5EC69FD6-2B3B-44AB-A7ED-B31D89360062}" srcOrd="0" destOrd="0" presId="urn:microsoft.com/office/officeart/2016/7/layout/RepeatingBendingProcessNew"/>
    <dgm:cxn modelId="{89781271-79B1-4BC5-84C0-D231F833BD1D}" srcId="{9F50E887-6720-4C78-B238-209FD6E436CA}" destId="{5708749B-6393-4F65-83D9-80B175CDF559}" srcOrd="1" destOrd="0" parTransId="{8D78C2AB-75F2-418F-AAD7-CE9AF624E78F}" sibTransId="{A5436FA9-C899-4802-A4A7-C2CDDF3ADAA3}"/>
    <dgm:cxn modelId="{A2FA1D74-544C-4AE3-926D-6FD8E52A7F0A}" type="presOf" srcId="{5708749B-6393-4F65-83D9-80B175CDF559}" destId="{7580B1C7-D4A2-4E4C-AD93-EF517DA23F34}" srcOrd="0" destOrd="0" presId="urn:microsoft.com/office/officeart/2016/7/layout/RepeatingBendingProcessNew"/>
    <dgm:cxn modelId="{AC5A767A-7C70-4ACE-89E4-FA28A09B695D}" type="presOf" srcId="{DC4E44C9-9193-4245-91A7-2958A017B2AB}" destId="{B0DB2332-68BD-45ED-BDD7-45F233A5196D}" srcOrd="0" destOrd="0" presId="urn:microsoft.com/office/officeart/2016/7/layout/RepeatingBendingProcessNew"/>
    <dgm:cxn modelId="{37AD9E9A-0A60-4EC1-8DF9-5FE2EAD233C0}" type="presOf" srcId="{9F50E887-6720-4C78-B238-209FD6E436CA}" destId="{D0FCBFC6-E60D-4EEA-A477-03EC98CC69F2}" srcOrd="0" destOrd="0" presId="urn:microsoft.com/office/officeart/2016/7/layout/RepeatingBendingProcessNew"/>
    <dgm:cxn modelId="{270075DA-2927-44EF-A8F8-D347D7D817D3}" srcId="{9F50E887-6720-4C78-B238-209FD6E436CA}" destId="{DC4E44C9-9193-4245-91A7-2958A017B2AB}" srcOrd="0" destOrd="0" parTransId="{AB5755AF-7191-4836-B048-13F3971F709B}" sibTransId="{0BAAD6D6-3E4E-4540-BBD3-60904A69ABE4}"/>
    <dgm:cxn modelId="{3CD2BDA2-46F0-4339-AC1E-EE8B65DD81DE}" type="presParOf" srcId="{D0FCBFC6-E60D-4EEA-A477-03EC98CC69F2}" destId="{B0DB2332-68BD-45ED-BDD7-45F233A5196D}" srcOrd="0" destOrd="0" presId="urn:microsoft.com/office/officeart/2016/7/layout/RepeatingBendingProcessNew"/>
    <dgm:cxn modelId="{899AE555-5EBC-4B4D-9A6A-22D589F15597}" type="presParOf" srcId="{D0FCBFC6-E60D-4EEA-A477-03EC98CC69F2}" destId="{5EC69FD6-2B3B-44AB-A7ED-B31D89360062}" srcOrd="1" destOrd="0" presId="urn:microsoft.com/office/officeart/2016/7/layout/RepeatingBendingProcessNew"/>
    <dgm:cxn modelId="{4CE21ADA-361D-46D0-B725-857E83A3F8A2}" type="presParOf" srcId="{5EC69FD6-2B3B-44AB-A7ED-B31D89360062}" destId="{5AB204AA-56F9-43AC-A729-477774B34652}" srcOrd="0" destOrd="0" presId="urn:microsoft.com/office/officeart/2016/7/layout/RepeatingBendingProcessNew"/>
    <dgm:cxn modelId="{C825A444-D16B-4274-907A-E5E5CD6EA8BF}" type="presParOf" srcId="{D0FCBFC6-E60D-4EEA-A477-03EC98CC69F2}" destId="{7580B1C7-D4A2-4E4C-AD93-EF517DA23F34}" srcOrd="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69FD6-2B3B-44AB-A7ED-B31D89360062}">
      <dsp:nvSpPr>
        <dsp:cNvPr id="0" name=""/>
        <dsp:cNvSpPr/>
      </dsp:nvSpPr>
      <dsp:spPr>
        <a:xfrm>
          <a:off x="2773680" y="2268247"/>
          <a:ext cx="91440" cy="839504"/>
        </a:xfrm>
        <a:custGeom>
          <a:avLst/>
          <a:gdLst/>
          <a:ahLst/>
          <a:cxnLst/>
          <a:rect l="0" t="0" r="0" b="0"/>
          <a:pathLst>
            <a:path>
              <a:moveTo>
                <a:pt x="45720" y="0"/>
              </a:moveTo>
              <a:lnTo>
                <a:pt x="45720" y="839504"/>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97647" y="2683649"/>
        <a:ext cx="43505" cy="8701"/>
      </dsp:txXfrm>
    </dsp:sp>
    <dsp:sp modelId="{B0DB2332-68BD-45ED-BDD7-45F233A5196D}">
      <dsp:nvSpPr>
        <dsp:cNvPr id="0" name=""/>
        <dsp:cNvSpPr/>
      </dsp:nvSpPr>
      <dsp:spPr>
        <a:xfrm>
          <a:off x="927868" y="210"/>
          <a:ext cx="3783062" cy="2269837"/>
        </a:xfrm>
        <a:prstGeom prst="rect">
          <a:avLst/>
        </a:prstGeom>
        <a:solidFill>
          <a:schemeClr val="lt1">
            <a:hueOff val="0"/>
            <a:satOff val="0"/>
            <a:lumOff val="0"/>
            <a:alphaOff val="0"/>
          </a:schemeClr>
        </a:solidFill>
        <a:ln w="20000" cap="flat" cmpd="sng" algn="ctr">
          <a:solidFill>
            <a:schemeClr val="accent1">
              <a:shade val="80000"/>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5373" tIns="194582" rIns="185373" bIns="194582" numCol="1" spcCol="1270" anchor="ctr" anchorCtr="0">
          <a:noAutofit/>
        </a:bodyPr>
        <a:lstStyle/>
        <a:p>
          <a:pPr marL="0" lvl="0" indent="0" algn="ctr" defTabSz="711200">
            <a:lnSpc>
              <a:spcPct val="90000"/>
            </a:lnSpc>
            <a:spcBef>
              <a:spcPct val="0"/>
            </a:spcBef>
            <a:spcAft>
              <a:spcPct val="35000"/>
            </a:spcAft>
            <a:buNone/>
          </a:pPr>
          <a:r>
            <a:rPr lang="en-US" sz="1600" kern="1200" dirty="0"/>
            <a:t>Public health is the science of protecting and improving the health of people and their communities. This work is achieved by promoting healthy lifestyles, researching disease and injury prevention, and detecting, preventing and responding to infectious diseases.</a:t>
          </a:r>
        </a:p>
      </dsp:txBody>
      <dsp:txXfrm>
        <a:off x="927868" y="210"/>
        <a:ext cx="3783062" cy="2269837"/>
      </dsp:txXfrm>
    </dsp:sp>
    <dsp:sp modelId="{7580B1C7-D4A2-4E4C-AD93-EF517DA23F34}">
      <dsp:nvSpPr>
        <dsp:cNvPr id="0" name=""/>
        <dsp:cNvSpPr/>
      </dsp:nvSpPr>
      <dsp:spPr>
        <a:xfrm>
          <a:off x="927868" y="3140152"/>
          <a:ext cx="3783062" cy="2269837"/>
        </a:xfrm>
        <a:prstGeom prst="rect">
          <a:avLst/>
        </a:prstGeom>
        <a:solidFill>
          <a:schemeClr val="lt1">
            <a:hueOff val="0"/>
            <a:satOff val="0"/>
            <a:lumOff val="0"/>
            <a:alphaOff val="0"/>
          </a:schemeClr>
        </a:solidFill>
        <a:ln w="20000" cap="flat" cmpd="sng" algn="ctr">
          <a:solidFill>
            <a:schemeClr val="accent1">
              <a:shade val="80000"/>
              <a:hueOff val="0"/>
              <a:satOff val="0"/>
              <a:lumOff val="0"/>
              <a:alphaOff val="0"/>
            </a:schemeClr>
          </a:solidFill>
          <a:prstDash val="solid"/>
        </a:ln>
        <a:effectLst>
          <a:outerShdw blurRad="50800" dist="254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85373" tIns="194582" rIns="185373" bIns="194582" numCol="1" spcCol="1270" anchor="ctr" anchorCtr="0">
          <a:noAutofit/>
        </a:bodyPr>
        <a:lstStyle/>
        <a:p>
          <a:pPr marL="0" lvl="0" indent="0" algn="ctr" defTabSz="711200">
            <a:lnSpc>
              <a:spcPct val="90000"/>
            </a:lnSpc>
            <a:spcBef>
              <a:spcPct val="0"/>
            </a:spcBef>
            <a:spcAft>
              <a:spcPct val="35000"/>
            </a:spcAft>
            <a:buNone/>
          </a:pPr>
          <a:r>
            <a:rPr lang="en-US" sz="1600" kern="1200"/>
            <a:t>The Institute of Medicine defines health care quality as "the degree to which health care services for individuals and populations increase the likelihood of desired health outcomes and are consistent with current professional knowledge."</a:t>
          </a:r>
        </a:p>
      </dsp:txBody>
      <dsp:txXfrm>
        <a:off x="927868" y="3140152"/>
        <a:ext cx="3783062" cy="2269837"/>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atin typeface="Arial" pitchFamily="34" charset="0"/>
              </a:defRPr>
            </a:lvl1pPr>
          </a:lstStyle>
          <a:p>
            <a:pPr>
              <a:defRPr/>
            </a:pPr>
            <a:fld id="{744E8AC0-DED9-45AF-A5FD-423842E9798C}" type="datetime1">
              <a:rPr lang="en-US" altLang="en-US"/>
              <a:pPr>
                <a:defRPr/>
              </a:pPr>
              <a:t>4/1/2018</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atin typeface="Arial" pitchFamily="34" charset="0"/>
              </a:defRPr>
            </a:lvl1pPr>
          </a:lstStyle>
          <a:p>
            <a:pPr>
              <a:defRPr/>
            </a:pPr>
            <a:fld id="{DB1B3CEA-3D45-4470-B2EF-DC786144B8EA}" type="slidenum">
              <a:rPr lang="en-US" altLang="en-US"/>
              <a:pPr>
                <a:defRPr/>
              </a:pPr>
              <a:t>‹#›</a:t>
            </a:fld>
            <a:endParaRPr lang="en-US" altLang="en-US" dirty="0"/>
          </a:p>
        </p:txBody>
      </p:sp>
    </p:spTree>
    <p:extLst>
      <p:ext uri="{BB962C8B-B14F-4D97-AF65-F5344CB8AC3E}">
        <p14:creationId xmlns:p14="http://schemas.microsoft.com/office/powerpoint/2010/main" val="27890338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0"/>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Arial" charset="0"/>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1B3CEA-3D45-4470-B2EF-DC786144B8EA}" type="slidenum">
              <a:rPr lang="en-US" altLang="en-US" smtClean="0"/>
              <a:pPr>
                <a:defRPr/>
              </a:pPr>
              <a:t>2</a:t>
            </a:fld>
            <a:endParaRPr lang="en-US" altLang="en-US" dirty="0"/>
          </a:p>
        </p:txBody>
      </p:sp>
    </p:spTree>
    <p:extLst>
      <p:ext uri="{BB962C8B-B14F-4D97-AF65-F5344CB8AC3E}">
        <p14:creationId xmlns:p14="http://schemas.microsoft.com/office/powerpoint/2010/main" val="750303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1B3CEA-3D45-4470-B2EF-DC786144B8EA}" type="slidenum">
              <a:rPr lang="en-US" altLang="en-US" smtClean="0"/>
              <a:pPr>
                <a:defRPr/>
              </a:pPr>
              <a:t>3</a:t>
            </a:fld>
            <a:endParaRPr lang="en-US" altLang="en-US" dirty="0"/>
          </a:p>
        </p:txBody>
      </p:sp>
    </p:spTree>
    <p:extLst>
      <p:ext uri="{BB962C8B-B14F-4D97-AF65-F5344CB8AC3E}">
        <p14:creationId xmlns:p14="http://schemas.microsoft.com/office/powerpoint/2010/main" val="1256407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9A0461-4F9B-45D1-9B62-0663B6741960}" type="slidenum">
              <a:rPr lang="en-US" smtClean="0"/>
              <a:t>6</a:t>
            </a:fld>
            <a:endParaRPr lang="en-US"/>
          </a:p>
        </p:txBody>
      </p:sp>
    </p:spTree>
    <p:extLst>
      <p:ext uri="{BB962C8B-B14F-4D97-AF65-F5344CB8AC3E}">
        <p14:creationId xmlns:p14="http://schemas.microsoft.com/office/powerpoint/2010/main" val="3313632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41988" name="Slide Number Placeholder 3"/>
          <p:cNvSpPr>
            <a:spLocks noGrp="1"/>
          </p:cNvSpPr>
          <p:nvPr>
            <p:ph type="sldNum" sz="quarter" idx="5"/>
          </p:nvPr>
        </p:nvSpPr>
        <p:spPr bwMode="auto">
          <a:noFill/>
          <a:ln>
            <a:miter lim="800000"/>
            <a:headEnd/>
            <a:tailEnd/>
          </a:ln>
        </p:spPr>
        <p:txBody>
          <a:bodyPr/>
          <a:lstStyle/>
          <a:p>
            <a:fld id="{26453A36-AA7F-4986-9166-8ACC064E2461}" type="slidenum">
              <a:rPr lang="en-US" altLang="en-US">
                <a:latin typeface="Arial" charset="0"/>
                <a:cs typeface="Arial" charset="0"/>
              </a:rPr>
              <a:pPr/>
              <a:t>7</a:t>
            </a:fld>
            <a:endParaRPr lang="en-US" altLang="en-US" dirty="0">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43012" name="Slide Number Placeholder 3"/>
          <p:cNvSpPr>
            <a:spLocks noGrp="1"/>
          </p:cNvSpPr>
          <p:nvPr>
            <p:ph type="sldNum" sz="quarter" idx="5"/>
          </p:nvPr>
        </p:nvSpPr>
        <p:spPr bwMode="auto">
          <a:noFill/>
          <a:ln>
            <a:miter lim="800000"/>
            <a:headEnd/>
            <a:tailEnd/>
          </a:ln>
        </p:spPr>
        <p:txBody>
          <a:bodyPr/>
          <a:lstStyle/>
          <a:p>
            <a:fld id="{DB0B3309-180A-4CF3-9173-29FA6525C8C4}" type="slidenum">
              <a:rPr lang="en-US" altLang="en-US">
                <a:latin typeface="Arial" charset="0"/>
                <a:cs typeface="Arial" charset="0"/>
              </a:rPr>
              <a:pPr/>
              <a:t>8</a:t>
            </a:fld>
            <a:endParaRPr lang="en-US" altLang="en-US" dirty="0">
              <a:latin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B7E46F05-A092-4233-A899-EACAF32DA017}" type="slidenum">
              <a:rPr lang="en-US" altLang="en-US">
                <a:latin typeface="Arial" charset="0"/>
                <a:cs typeface="Arial" charset="0"/>
              </a:rPr>
              <a:pPr/>
              <a:t>9</a:t>
            </a:fld>
            <a:endParaRPr lang="en-US" altLang="en-US" dirty="0">
              <a:latin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B1B3CEA-3D45-4470-B2EF-DC786144B8EA}" type="slidenum">
              <a:rPr lang="en-US" altLang="en-US" smtClean="0"/>
              <a:pPr>
                <a:defRPr/>
              </a:pPr>
              <a:t>10</a:t>
            </a:fld>
            <a:endParaRPr lang="en-US" altLang="en-US" dirty="0"/>
          </a:p>
        </p:txBody>
      </p:sp>
    </p:spTree>
    <p:extLst>
      <p:ext uri="{BB962C8B-B14F-4D97-AF65-F5344CB8AC3E}">
        <p14:creationId xmlns:p14="http://schemas.microsoft.com/office/powerpoint/2010/main" val="3537871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45060" name="Slide Number Placeholder 3"/>
          <p:cNvSpPr>
            <a:spLocks noGrp="1"/>
          </p:cNvSpPr>
          <p:nvPr>
            <p:ph type="sldNum" sz="quarter" idx="5"/>
          </p:nvPr>
        </p:nvSpPr>
        <p:spPr bwMode="auto">
          <a:noFill/>
          <a:ln>
            <a:miter lim="800000"/>
            <a:headEnd/>
            <a:tailEnd/>
          </a:ln>
        </p:spPr>
        <p:txBody>
          <a:bodyPr/>
          <a:lstStyle/>
          <a:p>
            <a:fld id="{56B0CE2C-5CD7-4339-A8F8-0731F1F67410}" type="slidenum">
              <a:rPr lang="en-US" altLang="en-US">
                <a:latin typeface="Arial" charset="0"/>
                <a:cs typeface="Arial" charset="0"/>
              </a:rPr>
              <a:pPr/>
              <a:t>11</a:t>
            </a:fld>
            <a:endParaRPr lang="en-US" altLang="en-US" dirty="0">
              <a:latin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46084" name="Slide Number Placeholder 3"/>
          <p:cNvSpPr>
            <a:spLocks noGrp="1"/>
          </p:cNvSpPr>
          <p:nvPr>
            <p:ph type="sldNum" sz="quarter" idx="5"/>
          </p:nvPr>
        </p:nvSpPr>
        <p:spPr bwMode="auto">
          <a:noFill/>
          <a:ln>
            <a:miter lim="800000"/>
            <a:headEnd/>
            <a:tailEnd/>
          </a:ln>
        </p:spPr>
        <p:txBody>
          <a:bodyPr/>
          <a:lstStyle/>
          <a:p>
            <a:fld id="{47B6BB3C-F868-4C72-B39A-76B91C258AB4}" type="slidenum">
              <a:rPr lang="en-US" altLang="en-US">
                <a:latin typeface="Arial" charset="0"/>
                <a:cs typeface="Arial" charset="0"/>
              </a:rPr>
              <a:pPr/>
              <a:t>12</a:t>
            </a:fld>
            <a:endParaRPr lang="en-US" altLang="en-US" dirty="0">
              <a:latin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AB6EA3E-77A2-49D6-BF8C-A2A6FF643582}" type="slidenum">
              <a:rPr lang="en-US" altLang="en-US" smtClean="0"/>
              <a:pPr>
                <a:defRPr/>
              </a:pPr>
              <a:t>13</a:t>
            </a:fld>
            <a:endParaRPr lang="en-US" altLang="en-US"/>
          </a:p>
        </p:txBody>
      </p:sp>
    </p:spTree>
    <p:extLst>
      <p:ext uri="{BB962C8B-B14F-4D97-AF65-F5344CB8AC3E}">
        <p14:creationId xmlns:p14="http://schemas.microsoft.com/office/powerpoint/2010/main" val="316224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a:latin typeface="Arial" charset="0"/>
                <a:ea typeface="ＭＳ Ｐゴシック" pitchFamily="34" charset="-128"/>
                <a:cs typeface="Arial" charset="0"/>
              </a:rPr>
              <a:t>The dramatic increase in life expectancy for Americans during the 1900s from less than 50 years in 1900 to 77.9 years in 2007, is credited primarily to improvements in sanitation, the control of infectious diseases through immunizations, and other public health activities (NCHS, 2010). </a:t>
            </a:r>
          </a:p>
          <a:p>
            <a:pPr eaLnBrk="1" hangingPunct="1">
              <a:spcBef>
                <a:spcPct val="0"/>
              </a:spcBef>
            </a:pPr>
            <a:endParaRPr lang="en-US" altLang="en-US" dirty="0">
              <a:latin typeface="Arial" charset="0"/>
              <a:ea typeface="ＭＳ Ｐゴシック" pitchFamily="34" charset="-128"/>
              <a:cs typeface="Arial" charset="0"/>
            </a:endParaRPr>
          </a:p>
          <a:p>
            <a:pPr eaLnBrk="1" hangingPunct="1">
              <a:spcBef>
                <a:spcPct val="0"/>
              </a:spcBef>
            </a:pPr>
            <a:r>
              <a:rPr lang="en-US" altLang="en-US" dirty="0">
                <a:latin typeface="Arial" charset="0"/>
                <a:ea typeface="ＭＳ Ｐゴシック" pitchFamily="34" charset="-128"/>
                <a:cs typeface="Arial" charset="0"/>
              </a:rPr>
              <a:t>The U.S. Public Health Service estimates that medical treatment can prevent only about 10% of all early deaths in the United States. However, population-focused public health approaches have the potential to help prevent approximately 70% of early deaths in the United States through measures targeted to the factors that contribute to those deaths.</a:t>
            </a:r>
          </a:p>
          <a:p>
            <a:pPr eaLnBrk="1" hangingPunct="1">
              <a:spcBef>
                <a:spcPct val="0"/>
              </a:spcBef>
            </a:pPr>
            <a:endParaRPr lang="en-US" altLang="en-US" dirty="0">
              <a:latin typeface="Arial" charset="0"/>
              <a:ea typeface="ＭＳ Ｐゴシック" pitchFamily="34" charset="-128"/>
              <a:cs typeface="Arial" charset="0"/>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BD5D436E-ED46-48FC-9959-62E0BD2E5E23}" type="slidenum">
              <a:rPr lang="en-US" altLang="en-US">
                <a:latin typeface="Arial" charset="0"/>
                <a:cs typeface="Arial" charset="0"/>
              </a:rPr>
              <a:pPr/>
              <a:t>15</a:t>
            </a:fld>
            <a:endParaRPr lang="en-US" altLang="en-US" dirty="0">
              <a:latin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a:latin typeface="Arial" charset="0"/>
                <a:ea typeface="ＭＳ Ｐゴシック" pitchFamily="34" charset="-128"/>
                <a:cs typeface="Arial" charset="0"/>
              </a:rPr>
              <a:t>The dramatic increase in life expectancy for Americans during the 1900s from less than 50 years in 1900 to 77.9 years in 2007, is credited primarily to improvements in sanitation, the control of infectious diseases through immunizations, and other public health activities (NCHS, 2010). </a:t>
            </a:r>
          </a:p>
          <a:p>
            <a:pPr eaLnBrk="1" hangingPunct="1">
              <a:spcBef>
                <a:spcPct val="0"/>
              </a:spcBef>
            </a:pPr>
            <a:endParaRPr lang="en-US" altLang="en-US" dirty="0">
              <a:latin typeface="Arial" charset="0"/>
              <a:ea typeface="ＭＳ Ｐゴシック" pitchFamily="34" charset="-128"/>
              <a:cs typeface="Arial" charset="0"/>
            </a:endParaRPr>
          </a:p>
          <a:p>
            <a:pPr eaLnBrk="1" hangingPunct="1">
              <a:spcBef>
                <a:spcPct val="0"/>
              </a:spcBef>
            </a:pPr>
            <a:r>
              <a:rPr lang="en-US" altLang="en-US" dirty="0">
                <a:latin typeface="Arial" charset="0"/>
                <a:ea typeface="ＭＳ Ｐゴシック" pitchFamily="34" charset="-128"/>
                <a:cs typeface="Arial" charset="0"/>
              </a:rPr>
              <a:t>The U.S. Public Health Service estimates that medical treatment can prevent only about 10% of all early deaths in the United States. However, population-focused public health approaches have the potential to help prevent approximately 70% of early deaths in the United States through measures targeted to the factors that contribute to those deaths.</a:t>
            </a:r>
          </a:p>
          <a:p>
            <a:pPr eaLnBrk="1" hangingPunct="1">
              <a:spcBef>
                <a:spcPct val="0"/>
              </a:spcBef>
            </a:pPr>
            <a:endParaRPr lang="en-US" altLang="en-US" dirty="0">
              <a:latin typeface="Arial" charset="0"/>
              <a:ea typeface="ＭＳ Ｐゴシック" pitchFamily="34" charset="-128"/>
              <a:cs typeface="Arial" charset="0"/>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FC483BFB-F676-4985-BEC1-E5BF57E74D8F}" type="slidenum">
              <a:rPr lang="en-US" altLang="en-US">
                <a:latin typeface="Arial" charset="0"/>
                <a:cs typeface="Arial" charset="0"/>
              </a:rPr>
              <a:pPr/>
              <a:t>16</a:t>
            </a:fld>
            <a:endParaRPr lang="en-US" altLang="en-US" dirty="0">
              <a:latin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89334EE4-2265-4660-98B0-A44D7257E54D}" type="slidenum">
              <a:rPr lang="en-US" altLang="en-US">
                <a:latin typeface="Arial" charset="0"/>
                <a:cs typeface="Arial" charset="0"/>
              </a:rPr>
              <a:pPr/>
              <a:t>17</a:t>
            </a:fld>
            <a:endParaRPr lang="en-US" altLang="en-US" dirty="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A0461-4F9B-45D1-9B62-0663B67419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00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xfrm>
            <a:off x="685800" y="4267200"/>
            <a:ext cx="5486400" cy="4191000"/>
          </a:xfrm>
          <a:noFill/>
        </p:spPr>
        <p:txBody>
          <a:bodyPr wrap="square" numCol="1" anchor="t" anchorCtr="0" compatLnSpc="1">
            <a:prstTxWarp prst="textNoShape">
              <a:avLst/>
            </a:prstTxWarp>
          </a:bodyPr>
          <a:lstStyle/>
          <a:p>
            <a:pPr eaLnBrk="1" hangingPunct="1">
              <a:lnSpc>
                <a:spcPct val="90000"/>
              </a:lnSpc>
              <a:spcBef>
                <a:spcPct val="0"/>
              </a:spcBef>
            </a:pPr>
            <a:r>
              <a:rPr lang="en-US" altLang="en-US" b="1" dirty="0">
                <a:latin typeface="Arial" charset="0"/>
                <a:ea typeface="ＭＳ Ｐゴシック" pitchFamily="34" charset="-128"/>
                <a:cs typeface="Arial" charset="0"/>
              </a:rPr>
              <a:t>Public Health: </a:t>
            </a:r>
            <a:r>
              <a:rPr lang="ja-JP" altLang="en-US" dirty="0">
                <a:latin typeface="Arial" charset="0"/>
                <a:ea typeface="ＭＳ Ｐゴシック" pitchFamily="34" charset="-128"/>
                <a:cs typeface="Arial" charset="0"/>
              </a:rPr>
              <a:t>“</a:t>
            </a:r>
            <a:r>
              <a:rPr lang="en-US" altLang="ja-JP" dirty="0">
                <a:latin typeface="Arial" charset="0"/>
                <a:ea typeface="ＭＳ Ｐゴシック" pitchFamily="34" charset="-128"/>
                <a:cs typeface="Arial" charset="0"/>
              </a:rPr>
              <a:t>What we, as a society, do collectively to assure the conditions in which people can be healthy</a:t>
            </a:r>
            <a:r>
              <a:rPr lang="ja-JP" altLang="en-US" dirty="0">
                <a:latin typeface="Arial" charset="0"/>
                <a:ea typeface="ＭＳ Ｐゴシック" pitchFamily="34" charset="-128"/>
                <a:cs typeface="Arial" charset="0"/>
              </a:rPr>
              <a:t>”</a:t>
            </a:r>
            <a:r>
              <a:rPr lang="en-US" altLang="ja-JP" dirty="0">
                <a:latin typeface="Arial" charset="0"/>
                <a:ea typeface="ＭＳ Ｐゴシック" pitchFamily="34" charset="-128"/>
                <a:cs typeface="Arial" charset="0"/>
              </a:rPr>
              <a:t> (IOM, 1988, p 1). </a:t>
            </a:r>
            <a:endParaRPr lang="en-US" altLang="ja-JP" b="1" dirty="0">
              <a:latin typeface="Arial" charset="0"/>
              <a:ea typeface="ＭＳ Ｐゴシック" pitchFamily="34" charset="-128"/>
              <a:cs typeface="Arial" charset="0"/>
            </a:endParaRPr>
          </a:p>
          <a:p>
            <a:pPr eaLnBrk="1" hangingPunct="1">
              <a:lnSpc>
                <a:spcPct val="90000"/>
              </a:lnSpc>
              <a:spcBef>
                <a:spcPct val="0"/>
              </a:spcBef>
            </a:pPr>
            <a:endParaRPr lang="en-US" altLang="en-US" b="1" dirty="0">
              <a:latin typeface="Arial" charset="0"/>
              <a:ea typeface="ＭＳ Ｐゴシック" pitchFamily="34" charset="-128"/>
              <a:cs typeface="Arial" charset="0"/>
            </a:endParaRPr>
          </a:p>
          <a:p>
            <a:pPr eaLnBrk="1" hangingPunct="1">
              <a:lnSpc>
                <a:spcPct val="90000"/>
              </a:lnSpc>
              <a:spcBef>
                <a:spcPct val="0"/>
              </a:spcBef>
            </a:pPr>
            <a:r>
              <a:rPr lang="en-US" altLang="en-US" dirty="0">
                <a:latin typeface="Arial" charset="0"/>
                <a:ea typeface="ＭＳ Ｐゴシック" pitchFamily="34" charset="-128"/>
                <a:cs typeface="Arial" charset="0"/>
              </a:rPr>
              <a:t>To clarify the government</a:t>
            </a:r>
            <a:r>
              <a:rPr lang="ja-JP" altLang="en-US" dirty="0">
                <a:latin typeface="Arial" charset="0"/>
                <a:ea typeface="ＭＳ Ｐゴシック" pitchFamily="34" charset="-128"/>
                <a:cs typeface="Arial" charset="0"/>
              </a:rPr>
              <a:t>’</a:t>
            </a:r>
            <a:r>
              <a:rPr lang="en-US" altLang="ja-JP" dirty="0">
                <a:latin typeface="Arial" charset="0"/>
                <a:ea typeface="ＭＳ Ｐゴシック" pitchFamily="34" charset="-128"/>
                <a:cs typeface="Arial" charset="0"/>
              </a:rPr>
              <a:t>s role in fulfilling the mission, the report stated that assessment, policy development, and assurance are the </a:t>
            </a:r>
            <a:r>
              <a:rPr lang="en-US" altLang="ja-JP" b="1" dirty="0">
                <a:latin typeface="Arial" charset="0"/>
                <a:ea typeface="ＭＳ Ｐゴシック" pitchFamily="34" charset="-128"/>
                <a:cs typeface="Arial" charset="0"/>
              </a:rPr>
              <a:t>public health core functions</a:t>
            </a:r>
            <a:r>
              <a:rPr lang="en-US" altLang="ja-JP" dirty="0">
                <a:latin typeface="Arial" charset="0"/>
                <a:ea typeface="ＭＳ Ｐゴシック" pitchFamily="34" charset="-128"/>
                <a:cs typeface="Arial" charset="0"/>
              </a:rPr>
              <a:t> at all levels of government.</a:t>
            </a:r>
          </a:p>
          <a:p>
            <a:pPr eaLnBrk="1" hangingPunct="1">
              <a:lnSpc>
                <a:spcPct val="90000"/>
              </a:lnSpc>
              <a:spcBef>
                <a:spcPct val="0"/>
              </a:spcBef>
            </a:pPr>
            <a:endParaRPr lang="en-US" altLang="en-US" b="1" dirty="0">
              <a:latin typeface="Arial" charset="0"/>
              <a:ea typeface="ＭＳ Ｐゴシック" pitchFamily="34" charset="-128"/>
              <a:cs typeface="Arial" charset="0"/>
            </a:endParaRPr>
          </a:p>
          <a:p>
            <a:pPr eaLnBrk="1" hangingPunct="1">
              <a:lnSpc>
                <a:spcPct val="90000"/>
              </a:lnSpc>
              <a:spcBef>
                <a:spcPct val="0"/>
              </a:spcBef>
            </a:pPr>
            <a:r>
              <a:rPr lang="en-US" altLang="en-US" b="1" dirty="0">
                <a:latin typeface="Arial" charset="0"/>
                <a:ea typeface="ＭＳ Ｐゴシック" pitchFamily="34" charset="-128"/>
                <a:cs typeface="Arial" charset="0"/>
              </a:rPr>
              <a:t>Assessment</a:t>
            </a:r>
            <a:r>
              <a:rPr lang="en-US" altLang="en-US" dirty="0">
                <a:latin typeface="Arial" charset="0"/>
                <a:ea typeface="ＭＳ Ｐゴシック" pitchFamily="34" charset="-128"/>
                <a:cs typeface="Arial" charset="0"/>
              </a:rPr>
              <a:t> refers to systematically collecting data on the population, monitoring the population</a:t>
            </a:r>
            <a:r>
              <a:rPr lang="ja-JP" altLang="en-US" dirty="0">
                <a:latin typeface="Arial" charset="0"/>
                <a:ea typeface="ＭＳ Ｐゴシック" pitchFamily="34" charset="-128"/>
                <a:cs typeface="Arial" charset="0"/>
              </a:rPr>
              <a:t>’</a:t>
            </a:r>
            <a:r>
              <a:rPr lang="en-US" altLang="ja-JP" dirty="0">
                <a:latin typeface="Arial" charset="0"/>
                <a:ea typeface="ＭＳ Ｐゴシック" pitchFamily="34" charset="-128"/>
                <a:cs typeface="Arial" charset="0"/>
              </a:rPr>
              <a:t>s health status, and making information available about the health of the community.</a:t>
            </a:r>
          </a:p>
          <a:p>
            <a:pPr eaLnBrk="1" hangingPunct="1">
              <a:lnSpc>
                <a:spcPct val="90000"/>
              </a:lnSpc>
              <a:spcBef>
                <a:spcPct val="0"/>
              </a:spcBef>
            </a:pPr>
            <a:endParaRPr lang="en-US" altLang="en-US" b="1" dirty="0">
              <a:latin typeface="Arial" charset="0"/>
              <a:ea typeface="ＭＳ Ｐゴシック" pitchFamily="34" charset="-128"/>
              <a:cs typeface="Arial" charset="0"/>
            </a:endParaRPr>
          </a:p>
          <a:p>
            <a:pPr eaLnBrk="1" hangingPunct="1">
              <a:lnSpc>
                <a:spcPct val="90000"/>
              </a:lnSpc>
              <a:spcBef>
                <a:spcPct val="0"/>
              </a:spcBef>
            </a:pPr>
            <a:r>
              <a:rPr lang="en-US" altLang="en-US" b="1" dirty="0">
                <a:latin typeface="Arial" charset="0"/>
                <a:ea typeface="ＭＳ Ｐゴシック" pitchFamily="34" charset="-128"/>
                <a:cs typeface="Arial" charset="0"/>
              </a:rPr>
              <a:t>Policy development</a:t>
            </a:r>
            <a:r>
              <a:rPr lang="en-US" altLang="en-US" dirty="0">
                <a:latin typeface="Arial" charset="0"/>
                <a:ea typeface="ＭＳ Ｐゴシック" pitchFamily="34" charset="-128"/>
                <a:cs typeface="Arial" charset="0"/>
              </a:rPr>
              <a:t> refers to the need to provide leadership in developing policies that support the health of the population, including the use of the scientific knowledge base in making decisions about policy.</a:t>
            </a:r>
          </a:p>
          <a:p>
            <a:pPr eaLnBrk="1" hangingPunct="1">
              <a:lnSpc>
                <a:spcPct val="90000"/>
              </a:lnSpc>
              <a:spcBef>
                <a:spcPct val="0"/>
              </a:spcBef>
            </a:pPr>
            <a:endParaRPr lang="en-US" altLang="en-US" b="1" dirty="0">
              <a:latin typeface="Arial" charset="0"/>
              <a:ea typeface="ＭＳ Ｐゴシック" pitchFamily="34" charset="-128"/>
              <a:cs typeface="Arial" charset="0"/>
            </a:endParaRPr>
          </a:p>
          <a:p>
            <a:pPr eaLnBrk="1" hangingPunct="1">
              <a:lnSpc>
                <a:spcPct val="90000"/>
              </a:lnSpc>
              <a:spcBef>
                <a:spcPct val="0"/>
              </a:spcBef>
            </a:pPr>
            <a:r>
              <a:rPr lang="en-US" altLang="en-US" b="1" dirty="0">
                <a:latin typeface="Arial" charset="0"/>
                <a:ea typeface="ＭＳ Ｐゴシック" pitchFamily="34" charset="-128"/>
                <a:cs typeface="Arial" charset="0"/>
              </a:rPr>
              <a:t>Assurance</a:t>
            </a:r>
            <a:r>
              <a:rPr lang="en-US" altLang="en-US" dirty="0">
                <a:latin typeface="Arial" charset="0"/>
                <a:ea typeface="ＭＳ Ｐゴシック" pitchFamily="34" charset="-128"/>
                <a:cs typeface="Arial" charset="0"/>
              </a:rPr>
              <a:t> refers to the role of public health in ensuring that essential community-oriented health services are available, which may include providing essential personal health services for those who would otherwise not receive them. Assurance also refers to making sure that a competent public health and personal health care workforce is available. More recently, Fielding (2009) made the case that assurance also should mean that public health officials should be involved in developing and monitoring the quality of services provided.</a:t>
            </a:r>
          </a:p>
        </p:txBody>
      </p:sp>
      <p:sp>
        <p:nvSpPr>
          <p:cNvPr id="52228" name="Slide Number Placeholder 3"/>
          <p:cNvSpPr>
            <a:spLocks noGrp="1"/>
          </p:cNvSpPr>
          <p:nvPr>
            <p:ph type="sldNum" sz="quarter" idx="5"/>
          </p:nvPr>
        </p:nvSpPr>
        <p:spPr bwMode="auto">
          <a:noFill/>
          <a:ln>
            <a:miter lim="800000"/>
            <a:headEnd/>
            <a:tailEnd/>
          </a:ln>
        </p:spPr>
        <p:txBody>
          <a:bodyPr/>
          <a:lstStyle/>
          <a:p>
            <a:fld id="{863A54DC-7C1F-43F1-B600-9A5F6032C6A1}" type="slidenum">
              <a:rPr lang="en-US" altLang="en-US">
                <a:latin typeface="Arial" charset="0"/>
                <a:cs typeface="Arial" charset="0"/>
              </a:rPr>
              <a:pPr/>
              <a:t>19</a:t>
            </a:fld>
            <a:endParaRPr lang="en-US" altLang="en-US" dirty="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b="1" dirty="0">
                <a:latin typeface="Arial" charset="0"/>
                <a:ea typeface="ＭＳ Ｐゴシック" pitchFamily="34" charset="-128"/>
                <a:cs typeface="Arial" charset="0"/>
              </a:rPr>
              <a:t>Public health nursing</a:t>
            </a:r>
            <a:r>
              <a:rPr lang="en-US" altLang="en-US" dirty="0">
                <a:latin typeface="Arial" charset="0"/>
                <a:ea typeface="ＭＳ Ｐゴシック" pitchFamily="34" charset="-128"/>
                <a:cs typeface="Arial" charset="0"/>
              </a:rPr>
              <a:t> is a specialty because it has a distinct focus and scope of practice, and it requires a special knowledge base. </a:t>
            </a:r>
          </a:p>
          <a:p>
            <a:pPr eaLnBrk="1" hangingPunct="1">
              <a:spcBef>
                <a:spcPct val="0"/>
              </a:spcBef>
            </a:pPr>
            <a:endParaRPr lang="en-US" altLang="en-US" i="1" dirty="0">
              <a:latin typeface="Arial" charset="0"/>
              <a:ea typeface="ＭＳ Ｐゴシック" pitchFamily="34" charset="-128"/>
              <a:cs typeface="Arial" charset="0"/>
            </a:endParaRPr>
          </a:p>
          <a:p>
            <a:pPr eaLnBrk="1" hangingPunct="1">
              <a:spcBef>
                <a:spcPct val="0"/>
              </a:spcBef>
            </a:pPr>
            <a:r>
              <a:rPr lang="en-US" altLang="en-US" i="1" dirty="0">
                <a:latin typeface="Arial" charset="0"/>
                <a:ea typeface="ＭＳ Ｐゴシック" pitchFamily="34" charset="-128"/>
                <a:cs typeface="Arial" charset="0"/>
              </a:rPr>
              <a:t>It is population focused.</a:t>
            </a:r>
            <a:r>
              <a:rPr lang="en-US" altLang="en-US" dirty="0">
                <a:latin typeface="Arial" charset="0"/>
                <a:ea typeface="ＭＳ Ｐゴシック" pitchFamily="34" charset="-128"/>
                <a:cs typeface="Arial" charset="0"/>
              </a:rPr>
              <a:t> Primary emphasis is on populations whose members are free-living in the community as opposed to those who are institutionalized.</a:t>
            </a:r>
            <a:endParaRPr lang="en-US" altLang="en-US" sz="1600" dirty="0">
              <a:latin typeface="Arial" charset="0"/>
              <a:ea typeface="ＭＳ Ｐゴシック" pitchFamily="34" charset="-128"/>
              <a:cs typeface="Arial" charset="0"/>
            </a:endParaRPr>
          </a:p>
          <a:p>
            <a:pPr eaLnBrk="1" hangingPunct="1">
              <a:spcBef>
                <a:spcPct val="0"/>
              </a:spcBef>
            </a:pPr>
            <a:endParaRPr lang="en-US" altLang="en-US" sz="1600" i="1" dirty="0">
              <a:latin typeface="Arial" charset="0"/>
              <a:ea typeface="ＭＳ Ｐゴシック" pitchFamily="34" charset="-128"/>
              <a:cs typeface="Arial" charset="0"/>
            </a:endParaRPr>
          </a:p>
          <a:p>
            <a:pPr eaLnBrk="1" hangingPunct="1">
              <a:spcBef>
                <a:spcPct val="0"/>
              </a:spcBef>
            </a:pPr>
            <a:r>
              <a:rPr lang="en-US" altLang="en-US" i="1" dirty="0">
                <a:latin typeface="Arial" charset="0"/>
                <a:ea typeface="ＭＳ Ｐゴシック" pitchFamily="34" charset="-128"/>
                <a:cs typeface="Arial" charset="0"/>
              </a:rPr>
              <a:t>It is community oriented</a:t>
            </a:r>
            <a:r>
              <a:rPr lang="en-US" altLang="en-US" dirty="0">
                <a:latin typeface="Arial" charset="0"/>
                <a:ea typeface="ＭＳ Ｐゴシック" pitchFamily="34" charset="-128"/>
                <a:cs typeface="Arial" charset="0"/>
              </a:rPr>
              <a:t>.</a:t>
            </a:r>
            <a:r>
              <a:rPr lang="en-US" altLang="en-US" i="1" dirty="0">
                <a:latin typeface="Arial" charset="0"/>
                <a:ea typeface="ＭＳ Ｐゴシック" pitchFamily="34" charset="-128"/>
                <a:cs typeface="Arial" charset="0"/>
              </a:rPr>
              <a:t> </a:t>
            </a:r>
            <a:r>
              <a:rPr lang="en-US" altLang="en-US" dirty="0">
                <a:latin typeface="Arial" charset="0"/>
                <a:ea typeface="ＭＳ Ｐゴシック" pitchFamily="34" charset="-128"/>
                <a:cs typeface="Arial" charset="0"/>
              </a:rPr>
              <a:t>There is concern for the connection between the health status of the population and the environment in which the population lives (physical, biologic, sociocultural). There is an imperative to work with members of the community to carry out core public health functions.</a:t>
            </a:r>
          </a:p>
          <a:p>
            <a:pPr eaLnBrk="1" hangingPunct="1">
              <a:spcBef>
                <a:spcPct val="0"/>
              </a:spcBef>
            </a:pPr>
            <a:endParaRPr lang="en-US" altLang="en-US" i="1" dirty="0">
              <a:latin typeface="Arial" charset="0"/>
              <a:ea typeface="ＭＳ Ｐゴシック" pitchFamily="34" charset="-128"/>
              <a:cs typeface="Arial" charset="0"/>
            </a:endParaRPr>
          </a:p>
          <a:p>
            <a:pPr eaLnBrk="1" hangingPunct="1">
              <a:spcBef>
                <a:spcPct val="0"/>
              </a:spcBef>
            </a:pPr>
            <a:r>
              <a:rPr lang="en-US" altLang="en-US" i="1" dirty="0">
                <a:latin typeface="Arial" charset="0"/>
                <a:ea typeface="ＭＳ Ｐゴシック" pitchFamily="34" charset="-128"/>
                <a:cs typeface="Arial" charset="0"/>
              </a:rPr>
              <a:t>There is a health and preventive focus.</a:t>
            </a:r>
            <a:r>
              <a:rPr lang="en-US" altLang="en-US" dirty="0">
                <a:latin typeface="Arial" charset="0"/>
                <a:ea typeface="ＭＳ Ｐゴシック" pitchFamily="34" charset="-128"/>
                <a:cs typeface="Arial" charset="0"/>
              </a:rPr>
              <a:t> The primary emphasis is on strategies for health promotion, health maintenance, and disease prevention, particularly primary and secondary prevention.</a:t>
            </a:r>
            <a:endParaRPr lang="en-US" altLang="en-US" sz="1600" dirty="0">
              <a:latin typeface="Arial" charset="0"/>
              <a:ea typeface="ＭＳ Ｐゴシック" pitchFamily="34" charset="-128"/>
              <a:cs typeface="Arial" charset="0"/>
            </a:endParaRPr>
          </a:p>
          <a:p>
            <a:pPr eaLnBrk="1" hangingPunct="1">
              <a:spcBef>
                <a:spcPct val="0"/>
              </a:spcBef>
            </a:pPr>
            <a:endParaRPr lang="en-US" altLang="en-US" sz="1600" i="1" dirty="0">
              <a:latin typeface="Arial" charset="0"/>
              <a:ea typeface="ＭＳ Ｐゴシック" pitchFamily="34" charset="-128"/>
              <a:cs typeface="Arial" charset="0"/>
            </a:endParaRPr>
          </a:p>
          <a:p>
            <a:pPr eaLnBrk="1" hangingPunct="1">
              <a:spcBef>
                <a:spcPct val="0"/>
              </a:spcBef>
            </a:pPr>
            <a:r>
              <a:rPr lang="en-US" altLang="en-US" i="1" dirty="0">
                <a:latin typeface="Arial" charset="0"/>
                <a:ea typeface="ＭＳ Ｐゴシック" pitchFamily="34" charset="-128"/>
                <a:cs typeface="Arial" charset="0"/>
              </a:rPr>
              <a:t>Interventions are made at the community or population level</a:t>
            </a:r>
            <a:r>
              <a:rPr lang="en-US" altLang="en-US" dirty="0">
                <a:latin typeface="Arial" charset="0"/>
                <a:ea typeface="ＭＳ Ｐゴシック" pitchFamily="34" charset="-128"/>
                <a:cs typeface="Arial" charset="0"/>
              </a:rPr>
              <a:t>.</a:t>
            </a:r>
            <a:r>
              <a:rPr lang="en-US" altLang="en-US" i="1" dirty="0">
                <a:latin typeface="Arial" charset="0"/>
                <a:ea typeface="ＭＳ Ｐゴシック" pitchFamily="34" charset="-128"/>
                <a:cs typeface="Arial" charset="0"/>
              </a:rPr>
              <a:t> </a:t>
            </a:r>
            <a:r>
              <a:rPr lang="en-US" altLang="en-US" dirty="0">
                <a:latin typeface="Arial" charset="0"/>
                <a:ea typeface="ＭＳ Ｐゴシック" pitchFamily="34" charset="-128"/>
                <a:cs typeface="Arial" charset="0"/>
              </a:rPr>
              <a:t>Political processes are used as a major intervention strategy to affect public policy and achieve goals.</a:t>
            </a:r>
            <a:endParaRPr lang="en-US" altLang="en-US" sz="1600" dirty="0">
              <a:latin typeface="Arial" charset="0"/>
              <a:ea typeface="ＭＳ Ｐゴシック" pitchFamily="34" charset="-128"/>
              <a:cs typeface="Arial" charset="0"/>
            </a:endParaRPr>
          </a:p>
          <a:p>
            <a:pPr eaLnBrk="1" hangingPunct="1">
              <a:spcBef>
                <a:spcPct val="0"/>
              </a:spcBef>
            </a:pPr>
            <a:endParaRPr lang="en-US" altLang="en-US" sz="1600" i="1" dirty="0">
              <a:latin typeface="Arial" charset="0"/>
              <a:ea typeface="ＭＳ Ｐゴシック" pitchFamily="34" charset="-128"/>
              <a:cs typeface="Arial" charset="0"/>
            </a:endParaRPr>
          </a:p>
          <a:p>
            <a:pPr eaLnBrk="1" hangingPunct="1">
              <a:spcBef>
                <a:spcPct val="0"/>
              </a:spcBef>
            </a:pPr>
            <a:r>
              <a:rPr lang="en-US" altLang="en-US" i="1" dirty="0">
                <a:latin typeface="Arial" charset="0"/>
                <a:ea typeface="ＭＳ Ｐゴシック" pitchFamily="34" charset="-128"/>
                <a:cs typeface="Arial" charset="0"/>
              </a:rPr>
              <a:t>There is concern for the health of all members of the population/community, particularly vulnerable subpopulations</a:t>
            </a:r>
            <a:r>
              <a:rPr lang="en-US" altLang="en-US" dirty="0">
                <a:latin typeface="Arial" charset="0"/>
                <a:ea typeface="ＭＳ Ｐゴシック" pitchFamily="34" charset="-128"/>
                <a:cs typeface="Arial" charset="0"/>
              </a:rPr>
              <a:t>.</a:t>
            </a:r>
            <a:endParaRPr lang="en-US" altLang="en-US" sz="1600" dirty="0">
              <a:latin typeface="Arial" charset="0"/>
              <a:ea typeface="ＭＳ Ｐゴシック" pitchFamily="34" charset="-128"/>
              <a:cs typeface="Arial" charset="0"/>
            </a:endParaRPr>
          </a:p>
          <a:p>
            <a:pPr eaLnBrk="1" hangingPunct="1">
              <a:spcBef>
                <a:spcPct val="0"/>
              </a:spcBef>
            </a:pPr>
            <a:endParaRPr lang="en-US" altLang="en-US" dirty="0">
              <a:latin typeface="Arial" charset="0"/>
              <a:ea typeface="ＭＳ Ｐゴシック" pitchFamily="34" charset="-128"/>
              <a:cs typeface="Arial" charset="0"/>
            </a:endParaRPr>
          </a:p>
        </p:txBody>
      </p:sp>
      <p:sp>
        <p:nvSpPr>
          <p:cNvPr id="64516" name="Slide Number Placeholder 3"/>
          <p:cNvSpPr>
            <a:spLocks noGrp="1"/>
          </p:cNvSpPr>
          <p:nvPr>
            <p:ph type="sldNum" sz="quarter" idx="5"/>
          </p:nvPr>
        </p:nvSpPr>
        <p:spPr bwMode="auto">
          <a:noFill/>
          <a:ln>
            <a:miter lim="800000"/>
            <a:headEnd/>
            <a:tailEnd/>
          </a:ln>
        </p:spPr>
        <p:txBody>
          <a:bodyPr/>
          <a:lstStyle/>
          <a:p>
            <a:fld id="{FF005DC8-475C-4107-961B-3CA12B272AC5}" type="slidenum">
              <a:rPr lang="en-US" altLang="en-US">
                <a:latin typeface="Arial" charset="0"/>
                <a:cs typeface="Arial" charset="0"/>
              </a:rPr>
              <a:pPr/>
              <a:t>20</a:t>
            </a:fld>
            <a:endParaRPr lang="en-US" altLang="en-US" dirty="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65540" name="Slide Number Placeholder 3"/>
          <p:cNvSpPr>
            <a:spLocks noGrp="1"/>
          </p:cNvSpPr>
          <p:nvPr>
            <p:ph type="sldNum" sz="quarter" idx="5"/>
          </p:nvPr>
        </p:nvSpPr>
        <p:spPr bwMode="auto">
          <a:noFill/>
          <a:ln>
            <a:miter lim="800000"/>
            <a:headEnd/>
            <a:tailEnd/>
          </a:ln>
        </p:spPr>
        <p:txBody>
          <a:bodyPr/>
          <a:lstStyle/>
          <a:p>
            <a:fld id="{A441D12B-8EC7-420D-9EEC-1AC48E2DCA62}" type="slidenum">
              <a:rPr lang="en-US" altLang="en-US">
                <a:latin typeface="Arial" charset="0"/>
                <a:cs typeface="Arial" charset="0"/>
              </a:rPr>
              <a:pPr/>
              <a:t>21</a:t>
            </a:fld>
            <a:endParaRPr lang="en-US" altLang="en-US" dirty="0">
              <a:latin typeface="Arial"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66564" name="Slide Number Placeholder 3"/>
          <p:cNvSpPr>
            <a:spLocks noGrp="1"/>
          </p:cNvSpPr>
          <p:nvPr>
            <p:ph type="sldNum" sz="quarter" idx="5"/>
          </p:nvPr>
        </p:nvSpPr>
        <p:spPr bwMode="auto">
          <a:noFill/>
          <a:ln>
            <a:miter lim="800000"/>
            <a:headEnd/>
            <a:tailEnd/>
          </a:ln>
        </p:spPr>
        <p:txBody>
          <a:bodyPr/>
          <a:lstStyle/>
          <a:p>
            <a:fld id="{4FA77622-EA7D-49C4-AD75-C0BD1D862FF2}" type="slidenum">
              <a:rPr lang="en-US" altLang="en-US">
                <a:latin typeface="Arial" charset="0"/>
                <a:cs typeface="Arial" charset="0"/>
              </a:rPr>
              <a:pPr/>
              <a:t>22</a:t>
            </a:fld>
            <a:endParaRPr lang="en-US" altLang="en-US" dirty="0">
              <a:latin typeface="Arial"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67588" name="Slide Number Placeholder 3"/>
          <p:cNvSpPr>
            <a:spLocks noGrp="1"/>
          </p:cNvSpPr>
          <p:nvPr>
            <p:ph type="sldNum" sz="quarter" idx="5"/>
          </p:nvPr>
        </p:nvSpPr>
        <p:spPr bwMode="auto">
          <a:noFill/>
          <a:ln>
            <a:miter lim="800000"/>
            <a:headEnd/>
            <a:tailEnd/>
          </a:ln>
        </p:spPr>
        <p:txBody>
          <a:bodyPr/>
          <a:lstStyle/>
          <a:p>
            <a:fld id="{12A9D029-EEBD-4603-9BC5-D8BE074C1169}" type="slidenum">
              <a:rPr lang="en-US" altLang="en-US">
                <a:latin typeface="Arial" charset="0"/>
                <a:cs typeface="Arial" charset="0"/>
              </a:rPr>
              <a:pPr/>
              <a:t>23</a:t>
            </a:fld>
            <a:endParaRPr lang="en-US" altLang="en-US" dirty="0">
              <a:latin typeface="Arial"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en-US" altLang="en-US" b="1" dirty="0">
                <a:latin typeface="Arial" charset="0"/>
                <a:ea typeface="ＭＳ Ｐゴシック" pitchFamily="34" charset="-128"/>
                <a:cs typeface="Arial" charset="0"/>
              </a:rPr>
              <a:t>PRIMARY PREVENTION: </a:t>
            </a:r>
            <a:r>
              <a:rPr lang="en-US" altLang="en-US" dirty="0">
                <a:latin typeface="Arial" charset="0"/>
                <a:ea typeface="ＭＳ Ｐゴシック" pitchFamily="34" charset="-128"/>
                <a:cs typeface="Arial" charset="0"/>
              </a:rPr>
              <a:t>The public health nurse develops a health education program for a population of school-age children that teaches them about the effects of smoking on health.</a:t>
            </a:r>
          </a:p>
          <a:p>
            <a:pPr eaLnBrk="1" hangingPunct="1">
              <a:lnSpc>
                <a:spcPct val="90000"/>
              </a:lnSpc>
              <a:spcBef>
                <a:spcPct val="0"/>
              </a:spcBef>
            </a:pPr>
            <a:r>
              <a:rPr lang="en-US" altLang="en-US" b="1" dirty="0">
                <a:latin typeface="Arial" charset="0"/>
                <a:ea typeface="ＭＳ Ｐゴシック" pitchFamily="34" charset="-128"/>
                <a:cs typeface="Arial" charset="0"/>
              </a:rPr>
              <a:t> </a:t>
            </a:r>
          </a:p>
          <a:p>
            <a:pPr eaLnBrk="1" hangingPunct="1">
              <a:lnSpc>
                <a:spcPct val="90000"/>
              </a:lnSpc>
              <a:spcBef>
                <a:spcPct val="0"/>
              </a:spcBef>
            </a:pPr>
            <a:r>
              <a:rPr lang="en-US" altLang="en-US" b="1" dirty="0">
                <a:latin typeface="Arial" charset="0"/>
                <a:ea typeface="ＭＳ Ｐゴシック" pitchFamily="34" charset="-128"/>
                <a:cs typeface="Arial" charset="0"/>
              </a:rPr>
              <a:t>SECONDARY PREVENTION: </a:t>
            </a:r>
            <a:r>
              <a:rPr lang="en-US" altLang="en-US" dirty="0">
                <a:latin typeface="Arial" charset="0"/>
                <a:ea typeface="ＭＳ Ｐゴシック" pitchFamily="34" charset="-128"/>
                <a:cs typeface="Arial" charset="0"/>
              </a:rPr>
              <a:t>The public health nurse provides an influenza vaccination program in a community retirement village.</a:t>
            </a:r>
          </a:p>
          <a:p>
            <a:pPr eaLnBrk="1" hangingPunct="1">
              <a:lnSpc>
                <a:spcPct val="90000"/>
              </a:lnSpc>
              <a:spcBef>
                <a:spcPct val="0"/>
              </a:spcBef>
            </a:pPr>
            <a:r>
              <a:rPr lang="en-US" altLang="en-US" b="1" dirty="0">
                <a:latin typeface="Arial" charset="0"/>
                <a:ea typeface="ＭＳ Ｐゴシック" pitchFamily="34" charset="-128"/>
                <a:cs typeface="Arial" charset="0"/>
              </a:rPr>
              <a:t> </a:t>
            </a:r>
          </a:p>
          <a:p>
            <a:pPr eaLnBrk="1" hangingPunct="1">
              <a:lnSpc>
                <a:spcPct val="90000"/>
              </a:lnSpc>
              <a:spcBef>
                <a:spcPct val="0"/>
              </a:spcBef>
            </a:pPr>
            <a:r>
              <a:rPr lang="en-US" altLang="en-US" b="1" dirty="0">
                <a:latin typeface="Arial" charset="0"/>
                <a:ea typeface="ＭＳ Ｐゴシック" pitchFamily="34" charset="-128"/>
                <a:cs typeface="Arial" charset="0"/>
              </a:rPr>
              <a:t>TERTIARY PREVENTION: </a:t>
            </a:r>
            <a:r>
              <a:rPr lang="en-US" altLang="en-US" dirty="0">
                <a:latin typeface="Arial" charset="0"/>
                <a:ea typeface="ＭＳ Ｐゴシック" pitchFamily="34" charset="-128"/>
                <a:cs typeface="Arial" charset="0"/>
              </a:rPr>
              <a:t>The public health nurse provides a diabetes clinic for a defined adult population in a low-income housing unit of the community.</a:t>
            </a:r>
          </a:p>
          <a:p>
            <a:pPr eaLnBrk="1" hangingPunct="1">
              <a:lnSpc>
                <a:spcPct val="90000"/>
              </a:lnSpc>
              <a:spcBef>
                <a:spcPct val="0"/>
              </a:spcBef>
            </a:pPr>
            <a:endParaRPr lang="en-US" altLang="en-US" dirty="0">
              <a:latin typeface="Arial" charset="0"/>
              <a:ea typeface="ＭＳ Ｐゴシック" pitchFamily="34" charset="-128"/>
              <a:cs typeface="Arial" charset="0"/>
            </a:endParaRPr>
          </a:p>
          <a:p>
            <a:pPr eaLnBrk="1" hangingPunct="1">
              <a:lnSpc>
                <a:spcPct val="90000"/>
              </a:lnSpc>
              <a:spcBef>
                <a:spcPct val="0"/>
              </a:spcBef>
            </a:pPr>
            <a:r>
              <a:rPr lang="en-US" altLang="en-US" b="1" dirty="0">
                <a:latin typeface="Arial" charset="0"/>
                <a:ea typeface="ＭＳ Ｐゴシック" pitchFamily="34" charset="-128"/>
                <a:cs typeface="Arial" charset="0"/>
              </a:rPr>
              <a:t>Population-level decision making is different from decision making in clinical care. </a:t>
            </a:r>
            <a:r>
              <a:rPr lang="en-US" altLang="en-US" dirty="0">
                <a:latin typeface="Arial" charset="0"/>
                <a:ea typeface="ＭＳ Ｐゴシック" pitchFamily="34" charset="-128"/>
                <a:cs typeface="Arial" charset="0"/>
              </a:rPr>
              <a:t>For example, in a clinical, direct</a:t>
            </a:r>
            <a:r>
              <a:rPr lang="en-US" altLang="en-US" baseline="0" dirty="0">
                <a:latin typeface="Arial" charset="0"/>
                <a:ea typeface="ＭＳ Ｐゴシック" pitchFamily="34" charset="-128"/>
                <a:cs typeface="Arial" charset="0"/>
              </a:rPr>
              <a:t> </a:t>
            </a:r>
            <a:r>
              <a:rPr lang="en-US" altLang="en-US" dirty="0">
                <a:latin typeface="Arial" charset="0"/>
                <a:ea typeface="ＭＳ Ｐゴシック" pitchFamily="34" charset="-128"/>
                <a:cs typeface="Arial" charset="0"/>
              </a:rPr>
              <a:t>care situation, the nurse may determine that a client is hypertensive and then explore options for intervening. However, at the population level, the public health nursing specialist might explore the answers to the following set of questions:</a:t>
            </a:r>
          </a:p>
          <a:p>
            <a:pPr eaLnBrk="1" hangingPunct="1">
              <a:lnSpc>
                <a:spcPct val="90000"/>
              </a:lnSpc>
              <a:spcBef>
                <a:spcPct val="0"/>
              </a:spcBef>
              <a:buFontTx/>
              <a:buChar char="•"/>
            </a:pPr>
            <a:r>
              <a:rPr lang="en-US" altLang="en-US" dirty="0">
                <a:latin typeface="Arial" charset="0"/>
                <a:ea typeface="ＭＳ Ｐゴシック" pitchFamily="34" charset="-128"/>
                <a:cs typeface="Arial" charset="0"/>
              </a:rPr>
              <a:t> What is the prevalence of hypertension among various age, race, and sex groups?</a:t>
            </a:r>
          </a:p>
          <a:p>
            <a:pPr eaLnBrk="1" hangingPunct="1">
              <a:lnSpc>
                <a:spcPct val="90000"/>
              </a:lnSpc>
              <a:spcBef>
                <a:spcPct val="0"/>
              </a:spcBef>
              <a:buFontTx/>
              <a:buChar char="•"/>
            </a:pPr>
            <a:r>
              <a:rPr lang="en-US" altLang="en-US" dirty="0">
                <a:latin typeface="Arial" charset="0"/>
                <a:ea typeface="ＭＳ Ｐゴシック" pitchFamily="34" charset="-128"/>
                <a:cs typeface="Arial" charset="0"/>
              </a:rPr>
              <a:t> Which subpopulations have the highest rates of untreated hypertension?</a:t>
            </a:r>
          </a:p>
          <a:p>
            <a:pPr eaLnBrk="1" hangingPunct="1">
              <a:lnSpc>
                <a:spcPct val="90000"/>
              </a:lnSpc>
              <a:spcBef>
                <a:spcPct val="0"/>
              </a:spcBef>
              <a:buFontTx/>
              <a:buChar char="•"/>
            </a:pPr>
            <a:r>
              <a:rPr lang="en-US" altLang="en-US" dirty="0">
                <a:latin typeface="Arial" charset="0"/>
                <a:ea typeface="ＭＳ Ｐゴシック" pitchFamily="34" charset="-128"/>
                <a:cs typeface="Arial" charset="0"/>
              </a:rPr>
              <a:t> What programs could reduce the problem of untreated hypertension and thereby lower the risk of further cardiovascular morbidity and mortality for the population as a whole?</a:t>
            </a:r>
          </a:p>
          <a:p>
            <a:pPr eaLnBrk="1" hangingPunct="1">
              <a:lnSpc>
                <a:spcPct val="90000"/>
              </a:lnSpc>
              <a:spcBef>
                <a:spcPct val="0"/>
              </a:spcBef>
            </a:pPr>
            <a:endParaRPr lang="en-US" altLang="en-US" dirty="0">
              <a:latin typeface="Arial" charset="0"/>
              <a:ea typeface="ＭＳ Ｐゴシック" pitchFamily="34" charset="-128"/>
              <a:cs typeface="Arial" charset="0"/>
            </a:endParaRPr>
          </a:p>
        </p:txBody>
      </p:sp>
      <p:sp>
        <p:nvSpPr>
          <p:cNvPr id="68612" name="Slide Number Placeholder 3"/>
          <p:cNvSpPr>
            <a:spLocks noGrp="1"/>
          </p:cNvSpPr>
          <p:nvPr>
            <p:ph type="sldNum" sz="quarter" idx="5"/>
          </p:nvPr>
        </p:nvSpPr>
        <p:spPr bwMode="auto">
          <a:noFill/>
          <a:ln>
            <a:miter lim="800000"/>
            <a:headEnd/>
            <a:tailEnd/>
          </a:ln>
        </p:spPr>
        <p:txBody>
          <a:bodyPr/>
          <a:lstStyle/>
          <a:p>
            <a:fld id="{3950E0AC-92DF-45AA-8146-7D22EDDD77E0}" type="slidenum">
              <a:rPr lang="en-US" altLang="en-US">
                <a:latin typeface="Arial" charset="0"/>
                <a:cs typeface="Arial" charset="0"/>
              </a:rPr>
              <a:pPr/>
              <a:t>24</a:t>
            </a:fld>
            <a:endParaRPr lang="en-US" altLang="en-US" dirty="0">
              <a:latin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latin typeface="Arial" charset="0"/>
              <a:ea typeface="ＭＳ Ｐゴシック" pitchFamily="34" charset="-128"/>
              <a:cs typeface="Arial" charset="0"/>
            </a:endParaRPr>
          </a:p>
        </p:txBody>
      </p:sp>
      <p:sp>
        <p:nvSpPr>
          <p:cNvPr id="70660" name="Slide Number Placeholder 3"/>
          <p:cNvSpPr>
            <a:spLocks noGrp="1"/>
          </p:cNvSpPr>
          <p:nvPr>
            <p:ph type="sldNum" sz="quarter" idx="5"/>
          </p:nvPr>
        </p:nvSpPr>
        <p:spPr bwMode="auto">
          <a:noFill/>
          <a:ln>
            <a:miter lim="800000"/>
            <a:headEnd/>
            <a:tailEnd/>
          </a:ln>
        </p:spPr>
        <p:txBody>
          <a:bodyPr/>
          <a:lstStyle/>
          <a:p>
            <a:fld id="{AA27D60B-7180-4F01-8CEB-0013856C4D54}" type="slidenum">
              <a:rPr lang="en-US" altLang="en-US">
                <a:latin typeface="Arial" charset="0"/>
                <a:cs typeface="Arial" charset="0"/>
              </a:rPr>
              <a:pPr/>
              <a:t>27</a:t>
            </a:fld>
            <a:endParaRPr lang="en-US" altLang="en-US" dirty="0">
              <a:latin typeface="Arial" charset="0"/>
              <a:cs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1684" name="Slide Number Placeholder 3"/>
          <p:cNvSpPr>
            <a:spLocks noGrp="1"/>
          </p:cNvSpPr>
          <p:nvPr>
            <p:ph type="sldNum" sz="quarter" idx="5"/>
          </p:nvPr>
        </p:nvSpPr>
        <p:spPr bwMode="auto">
          <a:noFill/>
          <a:ln>
            <a:miter lim="800000"/>
            <a:headEnd/>
            <a:tailEnd/>
          </a:ln>
        </p:spPr>
        <p:txBody>
          <a:bodyPr/>
          <a:lstStyle/>
          <a:p>
            <a:fld id="{0136C0D3-9138-4BE2-BC55-A1571287B3BB}" type="slidenum">
              <a:rPr lang="en-US" altLang="en-US">
                <a:latin typeface="Arial" charset="0"/>
                <a:cs typeface="Arial" charset="0"/>
              </a:rPr>
              <a:pPr/>
              <a:t>28</a:t>
            </a:fld>
            <a:endParaRPr lang="en-US" altLang="en-US" dirty="0">
              <a:latin typeface="Arial" charset="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2708" name="Slide Number Placeholder 3"/>
          <p:cNvSpPr>
            <a:spLocks noGrp="1"/>
          </p:cNvSpPr>
          <p:nvPr>
            <p:ph type="sldNum" sz="quarter" idx="5"/>
          </p:nvPr>
        </p:nvSpPr>
        <p:spPr bwMode="auto">
          <a:noFill/>
          <a:ln>
            <a:miter lim="800000"/>
            <a:headEnd/>
            <a:tailEnd/>
          </a:ln>
        </p:spPr>
        <p:txBody>
          <a:bodyPr/>
          <a:lstStyle/>
          <a:p>
            <a:fld id="{7D85FAA2-A5C0-415C-8AFA-990E837F65E2}" type="slidenum">
              <a:rPr lang="en-US" altLang="en-US">
                <a:latin typeface="Arial" charset="0"/>
                <a:cs typeface="Arial" charset="0"/>
              </a:rPr>
              <a:pPr/>
              <a:t>29</a:t>
            </a:fld>
            <a:endParaRPr lang="en-US" altLang="en-US" dirty="0">
              <a:latin typeface="Arial" charset="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3732" name="Slide Number Placeholder 3"/>
          <p:cNvSpPr>
            <a:spLocks noGrp="1"/>
          </p:cNvSpPr>
          <p:nvPr>
            <p:ph type="sldNum" sz="quarter" idx="5"/>
          </p:nvPr>
        </p:nvSpPr>
        <p:spPr bwMode="auto">
          <a:noFill/>
          <a:ln>
            <a:miter lim="800000"/>
            <a:headEnd/>
            <a:tailEnd/>
          </a:ln>
        </p:spPr>
        <p:txBody>
          <a:bodyPr/>
          <a:lstStyle/>
          <a:p>
            <a:fld id="{10EDF8E0-550F-4909-AEF4-1EA6DAD51A9C}" type="slidenum">
              <a:rPr lang="en-US" altLang="en-US">
                <a:latin typeface="Arial" charset="0"/>
                <a:cs typeface="Arial" charset="0"/>
              </a:rPr>
              <a:pPr/>
              <a:t>30</a:t>
            </a:fld>
            <a:endParaRPr lang="en-US" altLang="en-US" dirty="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5780" name="Slide Number Placeholder 3"/>
          <p:cNvSpPr>
            <a:spLocks noGrp="1"/>
          </p:cNvSpPr>
          <p:nvPr>
            <p:ph type="sldNum" sz="quarter" idx="5"/>
          </p:nvPr>
        </p:nvSpPr>
        <p:spPr bwMode="auto">
          <a:noFill/>
          <a:ln>
            <a:miter lim="800000"/>
            <a:headEnd/>
            <a:tailEnd/>
          </a:ln>
        </p:spPr>
        <p:txBody>
          <a:bodyPr/>
          <a:lstStyle/>
          <a:p>
            <a:fld id="{35D0BABB-97F8-4C38-9F97-CBEB62758A55}" type="slidenum">
              <a:rPr lang="en-US" altLang="en-US">
                <a:latin typeface="Arial" charset="0"/>
                <a:cs typeface="Arial" charset="0"/>
              </a:rPr>
              <a:pPr/>
              <a:t>31</a:t>
            </a:fld>
            <a:endParaRPr lang="en-US" altLang="en-US" dirty="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6804" name="Slide Number Placeholder 3"/>
          <p:cNvSpPr>
            <a:spLocks noGrp="1"/>
          </p:cNvSpPr>
          <p:nvPr>
            <p:ph type="sldNum" sz="quarter" idx="5"/>
          </p:nvPr>
        </p:nvSpPr>
        <p:spPr bwMode="auto">
          <a:noFill/>
          <a:ln>
            <a:miter lim="800000"/>
            <a:headEnd/>
            <a:tailEnd/>
          </a:ln>
        </p:spPr>
        <p:txBody>
          <a:bodyPr/>
          <a:lstStyle/>
          <a:p>
            <a:fld id="{D9CD041B-AE23-473B-82E8-FC113F4B891A}" type="slidenum">
              <a:rPr lang="en-US" altLang="en-US">
                <a:latin typeface="Arial" charset="0"/>
                <a:cs typeface="Arial" charset="0"/>
              </a:rPr>
              <a:pPr/>
              <a:t>32</a:t>
            </a:fld>
            <a:endParaRPr lang="en-US" altLang="en-US" dirty="0">
              <a:latin typeface="Arial" charset="0"/>
              <a:cs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endParaRPr lang="en-US" dirty="0"/>
          </a:p>
        </p:txBody>
      </p:sp>
      <p:sp>
        <p:nvSpPr>
          <p:cNvPr id="15363" name="Slide Number Placeholder 3"/>
          <p:cNvSpPr>
            <a:spLocks noGrp="1"/>
          </p:cNvSpPr>
          <p:nvPr>
            <p:ph type="sldNum" sz="quarter" idx="5"/>
          </p:nvPr>
        </p:nvSpPr>
        <p:spPr bwMode="auto">
          <a:noFill/>
          <a:ln>
            <a:miter lim="800000"/>
            <a:headEnd/>
            <a:tailEnd/>
          </a:ln>
        </p:spPr>
        <p:txBody>
          <a:bodyPr/>
          <a:lstStyle/>
          <a:p>
            <a:fld id="{0ED6F1C4-7158-4D27-AEDD-887E31B5B8D8}" type="slidenum">
              <a:rPr lang="en-US"/>
              <a:pPr/>
              <a:t>33</a:t>
            </a:fld>
            <a:endParaRPr lang="en-US" dirty="0"/>
          </a:p>
        </p:txBody>
      </p:sp>
    </p:spTree>
    <p:extLst>
      <p:ext uri="{BB962C8B-B14F-4D97-AF65-F5344CB8AC3E}">
        <p14:creationId xmlns:p14="http://schemas.microsoft.com/office/powerpoint/2010/main" val="2610781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itchFamily="34" charset="-128"/>
            </a:endParaRPr>
          </a:p>
        </p:txBody>
      </p:sp>
      <p:sp>
        <p:nvSpPr>
          <p:cNvPr id="30724" name="Slide Number Placeholder 3"/>
          <p:cNvSpPr>
            <a:spLocks noGrp="1"/>
          </p:cNvSpPr>
          <p:nvPr>
            <p:ph type="sldNum" sz="quarter" idx="5"/>
          </p:nvPr>
        </p:nvSpPr>
        <p:spPr bwMode="auto">
          <a:noFill/>
          <a:ln>
            <a:miter lim="800000"/>
            <a:headEnd/>
            <a:tailEnd/>
          </a:ln>
        </p:spPr>
        <p:txBody>
          <a:bodyPr/>
          <a:lstStyle/>
          <a:p>
            <a:fld id="{917364B4-7A61-424B-934A-6035725EF151}" type="slidenum">
              <a:rPr lang="en-US" altLang="en-US" smtClean="0">
                <a:cs typeface="Arial" pitchFamily="34" charset="0"/>
              </a:rPr>
              <a:pPr/>
              <a:t>34</a:t>
            </a:fld>
            <a:endParaRPr lang="en-US" altLang="en-US">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31748" name="Slide Number Placeholder 3"/>
          <p:cNvSpPr>
            <a:spLocks noGrp="1"/>
          </p:cNvSpPr>
          <p:nvPr>
            <p:ph type="sldNum" sz="quarter" idx="5"/>
          </p:nvPr>
        </p:nvSpPr>
        <p:spPr bwMode="auto">
          <a:noFill/>
          <a:ln>
            <a:miter lim="800000"/>
            <a:headEnd/>
            <a:tailEnd/>
          </a:ln>
        </p:spPr>
        <p:txBody>
          <a:bodyPr/>
          <a:lstStyle/>
          <a:p>
            <a:fld id="{55A88E9F-3227-4DD8-97FE-82A6486F0FEA}" type="slidenum">
              <a:rPr lang="en-US" altLang="en-US" smtClean="0">
                <a:cs typeface="Arial" pitchFamily="34" charset="0"/>
              </a:rPr>
              <a:pPr/>
              <a:t>35</a:t>
            </a:fld>
            <a:endParaRPr lang="en-US" altLang="en-US">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41B89656-B65F-44E2-8FC9-A16C58AF9B93}" type="slidenum">
              <a:rPr lang="en-US" altLang="en-US" smtClean="0">
                <a:cs typeface="Arial" pitchFamily="34" charset="0"/>
              </a:rPr>
              <a:pPr/>
              <a:t>36</a:t>
            </a:fld>
            <a:endParaRPr lang="en-US" altLang="en-US">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latin typeface="Arial" charset="0"/>
              <a:ea typeface="ＭＳ Ｐゴシック" pitchFamily="34" charset="-128"/>
              <a:cs typeface="Arial" charset="0"/>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335C7D9A-B337-4F3C-BCCA-F68B04C23CDD}" type="slidenum">
              <a:rPr lang="en-US" altLang="en-US">
                <a:latin typeface="Arial" charset="0"/>
                <a:cs typeface="Arial" charset="0"/>
              </a:rPr>
              <a:pPr/>
              <a:t>38</a:t>
            </a:fld>
            <a:endParaRPr lang="en-US" altLang="en-US" dirty="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33796" name="Slide Number Placeholder 3"/>
          <p:cNvSpPr>
            <a:spLocks noGrp="1"/>
          </p:cNvSpPr>
          <p:nvPr>
            <p:ph type="sldNum" sz="quarter" idx="5"/>
          </p:nvPr>
        </p:nvSpPr>
        <p:spPr bwMode="auto">
          <a:noFill/>
          <a:ln>
            <a:miter lim="800000"/>
            <a:headEnd/>
            <a:tailEnd/>
          </a:ln>
        </p:spPr>
        <p:txBody>
          <a:bodyPr/>
          <a:lstStyle/>
          <a:p>
            <a:fld id="{45C6B089-63C8-498D-9B3F-A02D5413F351}" type="slidenum">
              <a:rPr lang="en-US" altLang="en-US" smtClean="0">
                <a:cs typeface="Arial" pitchFamily="34" charset="0"/>
              </a:rPr>
              <a:pPr/>
              <a:t>39</a:t>
            </a:fld>
            <a:endParaRPr lang="en-US" altLang="en-US">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sz="1100">
              <a:ea typeface="ＭＳ Ｐゴシック" pitchFamily="34" charset="-128"/>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CFA235A1-4B0A-4976-9E46-4DEEDAA2C24B}" type="slidenum">
              <a:rPr lang="en-US" altLang="en-US" smtClean="0">
                <a:cs typeface="Arial" pitchFamily="34" charset="0"/>
              </a:rPr>
              <a:pPr/>
              <a:t>40</a:t>
            </a:fld>
            <a:endParaRPr lang="en-US" altLang="en-US">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57D5D6AF-D179-496A-B9FF-2E844C5B00D4}" type="slidenum">
              <a:rPr lang="en-US" altLang="en-US" smtClean="0">
                <a:cs typeface="Arial" pitchFamily="34" charset="0"/>
              </a:rPr>
              <a:pPr/>
              <a:t>41</a:t>
            </a:fld>
            <a:endParaRPr lang="en-US" altLang="en-US">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18246287-90BE-4AD9-BA3D-98C7FD3EBDD4}" type="slidenum">
              <a:rPr lang="en-US" altLang="en-US" smtClean="0">
                <a:cs typeface="Arial" pitchFamily="34" charset="0"/>
              </a:rPr>
              <a:pPr/>
              <a:t>42</a:t>
            </a:fld>
            <a:endParaRPr lang="en-US" altLang="en-US">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pPr>
            <a:r>
              <a:rPr lang="en-US" altLang="en-US" sz="1100" b="1" dirty="0" err="1">
                <a:ea typeface="ＭＳ Ｐゴシック" pitchFamily="34" charset="-128"/>
              </a:rPr>
              <a:t>Telehealth</a:t>
            </a:r>
            <a:r>
              <a:rPr lang="en-US" altLang="en-US" sz="1100" dirty="0">
                <a:ea typeface="ＭＳ Ｐゴシック" pitchFamily="34" charset="-128"/>
              </a:rPr>
              <a:t> is the use of electronic communication networks to transmit patient-related information.</a:t>
            </a:r>
          </a:p>
          <a:p>
            <a:pPr eaLnBrk="1" hangingPunct="1">
              <a:lnSpc>
                <a:spcPct val="80000"/>
              </a:lnSpc>
            </a:pPr>
            <a:endParaRPr lang="en-US" altLang="en-US" sz="1100" dirty="0">
              <a:ea typeface="ＭＳ Ｐゴシック" pitchFamily="34" charset="-128"/>
            </a:endParaRPr>
          </a:p>
          <a:p>
            <a:pPr eaLnBrk="1" hangingPunct="1">
              <a:lnSpc>
                <a:spcPct val="80000"/>
              </a:lnSpc>
            </a:pPr>
            <a:endParaRPr lang="en-US" altLang="en-US" sz="1100" dirty="0">
              <a:ea typeface="ＭＳ Ｐゴシック" pitchFamily="34" charset="-128"/>
            </a:endParaRPr>
          </a:p>
        </p:txBody>
      </p:sp>
      <p:sp>
        <p:nvSpPr>
          <p:cNvPr id="37892" name="Slide Number Placeholder 3"/>
          <p:cNvSpPr>
            <a:spLocks noGrp="1"/>
          </p:cNvSpPr>
          <p:nvPr>
            <p:ph type="sldNum" sz="quarter" idx="5"/>
          </p:nvPr>
        </p:nvSpPr>
        <p:spPr bwMode="auto">
          <a:noFill/>
          <a:ln>
            <a:miter lim="800000"/>
            <a:headEnd/>
            <a:tailEnd/>
          </a:ln>
        </p:spPr>
        <p:txBody>
          <a:bodyPr/>
          <a:lstStyle/>
          <a:p>
            <a:fld id="{8374DF57-3B61-4191-A824-1995D0E17B69}" type="slidenum">
              <a:rPr lang="en-US" altLang="en-US" smtClean="0">
                <a:cs typeface="Arial" pitchFamily="34" charset="0"/>
              </a:rPr>
              <a:pPr/>
              <a:t>43</a:t>
            </a:fld>
            <a:endParaRPr lang="en-US" altLang="en-US">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ltLang="en-US" dirty="0">
                <a:ea typeface="ＭＳ Ｐゴシック" pitchFamily="34" charset="-128"/>
              </a:rPr>
              <a:t>2008 </a:t>
            </a:r>
            <a:r>
              <a:rPr lang="ja-JP" altLang="en-US" dirty="0">
                <a:ea typeface="ＭＳ Ｐゴシック" pitchFamily="34" charset="-128"/>
              </a:rPr>
              <a:t>“</a:t>
            </a:r>
            <a:r>
              <a:rPr lang="en-US" altLang="ja-JP" dirty="0">
                <a:ea typeface="ＭＳ Ｐゴシック" pitchFamily="34" charset="-128"/>
              </a:rPr>
              <a:t>Great Recession</a:t>
            </a:r>
            <a:r>
              <a:rPr lang="ja-JP" altLang="en-US" dirty="0">
                <a:ea typeface="ＭＳ Ｐゴシック" pitchFamily="34" charset="-128"/>
              </a:rPr>
              <a:t>”</a:t>
            </a:r>
            <a:r>
              <a:rPr lang="en-US" altLang="ja-JP" dirty="0">
                <a:ea typeface="ＭＳ Ｐゴシック" pitchFamily="34" charset="-128"/>
              </a:rPr>
              <a:t> </a:t>
            </a:r>
          </a:p>
          <a:p>
            <a:pPr eaLnBrk="1" hangingPunct="1">
              <a:spcBef>
                <a:spcPct val="0"/>
              </a:spcBef>
              <a:buFontTx/>
              <a:buChar char="•"/>
            </a:pPr>
            <a:r>
              <a:rPr lang="en-US" altLang="en-US" dirty="0">
                <a:ea typeface="ＭＳ Ｐゴシック" pitchFamily="34" charset="-128"/>
              </a:rPr>
              <a:t> In the years between 2010 and 2019, national health spending is expected to grow at an average annual rate of 6.1%, reaching $4.5 trillion by 2019, for a share of approximately 19.3% of the GDP. </a:t>
            </a:r>
          </a:p>
          <a:p>
            <a:pPr eaLnBrk="1" hangingPunct="1">
              <a:spcBef>
                <a:spcPct val="0"/>
              </a:spcBef>
              <a:buFontTx/>
              <a:buChar char="•"/>
            </a:pPr>
            <a:r>
              <a:rPr lang="en-US" altLang="en-US" dirty="0">
                <a:ea typeface="ＭＳ Ｐゴシック" pitchFamily="34" charset="-128"/>
              </a:rPr>
              <a:t> Increases in public spending.</a:t>
            </a:r>
          </a:p>
        </p:txBody>
      </p:sp>
      <p:sp>
        <p:nvSpPr>
          <p:cNvPr id="39940" name="Slide Number Placeholder 3"/>
          <p:cNvSpPr>
            <a:spLocks noGrp="1"/>
          </p:cNvSpPr>
          <p:nvPr>
            <p:ph type="sldNum" sz="quarter" idx="5"/>
          </p:nvPr>
        </p:nvSpPr>
        <p:spPr bwMode="auto">
          <a:noFill/>
          <a:ln>
            <a:miter lim="800000"/>
            <a:headEnd/>
            <a:tailEnd/>
          </a:ln>
        </p:spPr>
        <p:txBody>
          <a:bodyPr/>
          <a:lstStyle/>
          <a:p>
            <a:fld id="{EE2D0624-B1C3-4D0D-B48A-4988B684F2AC}" type="slidenum">
              <a:rPr lang="en-US" altLang="en-US" smtClean="0">
                <a:cs typeface="Arial" pitchFamily="34" charset="0"/>
              </a:rPr>
              <a:pPr/>
              <a:t>44</a:t>
            </a:fld>
            <a:endParaRPr lang="en-US" altLang="en-US">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As costs continue to rise for the provision of health care services, the number of people who can afford to pay for even the most basic care has declined. The number of uninsured Americans in 2012 was 48 million. During this same year, 15% of the total population was uninsured and 48% were covered by employer health insurance.</a:t>
            </a:r>
          </a:p>
          <a:p>
            <a:pPr eaLnBrk="1" hangingPunct="1"/>
            <a:endParaRPr lang="en-US" altLang="en-US" dirty="0">
              <a:ea typeface="ＭＳ Ｐゴシック" pitchFamily="34" charset="-128"/>
            </a:endParaRPr>
          </a:p>
          <a:p>
            <a:pPr eaLnBrk="1" hangingPunct="1">
              <a:buFont typeface="Wingdings" pitchFamily="2" charset="2"/>
              <a:buNone/>
            </a:pPr>
            <a:r>
              <a:rPr lang="en-US" altLang="en-US" dirty="0">
                <a:ea typeface="ＭＳ Ｐゴシック" pitchFamily="34" charset="-128"/>
              </a:rPr>
              <a:t>The uninsured receive less preventive care, are diagnosed at more advanced disease states, and tend to receive less therapeutic care in terms of surgery and treatment options after they are diagnosed. </a:t>
            </a:r>
          </a:p>
        </p:txBody>
      </p:sp>
      <p:sp>
        <p:nvSpPr>
          <p:cNvPr id="40964" name="Slide Number Placeholder 3"/>
          <p:cNvSpPr>
            <a:spLocks noGrp="1"/>
          </p:cNvSpPr>
          <p:nvPr>
            <p:ph type="sldNum" sz="quarter" idx="5"/>
          </p:nvPr>
        </p:nvSpPr>
        <p:spPr bwMode="auto">
          <a:noFill/>
          <a:ln>
            <a:miter lim="800000"/>
            <a:headEnd/>
            <a:tailEnd/>
          </a:ln>
        </p:spPr>
        <p:txBody>
          <a:bodyPr/>
          <a:lstStyle/>
          <a:p>
            <a:fld id="{91821DCE-3FBF-4BCB-B85E-6CCC7E4D1A47}" type="slidenum">
              <a:rPr lang="en-US" altLang="en-US" smtClean="0">
                <a:cs typeface="Arial" pitchFamily="34" charset="0"/>
              </a:rPr>
              <a:pPr/>
              <a:t>45</a:t>
            </a:fld>
            <a:endParaRPr lang="en-US" altLang="en-US">
              <a:cs typeface="Arial"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70000"/>
              </a:lnSpc>
            </a:pPr>
            <a:r>
              <a:rPr lang="en-US" altLang="en-US" i="1" dirty="0">
                <a:ea typeface="ＭＳ Ｐゴシック" pitchFamily="34" charset="-128"/>
              </a:rPr>
              <a:t>To Err Is Human </a:t>
            </a:r>
            <a:r>
              <a:rPr lang="en-US" altLang="en-US" dirty="0">
                <a:ea typeface="ＭＳ Ｐゴシック" pitchFamily="34" charset="-128"/>
              </a:rPr>
              <a:t>report:</a:t>
            </a:r>
          </a:p>
          <a:p>
            <a:pPr marL="119046" lvl="1" indent="-119046" eaLnBrk="1" hangingPunct="1">
              <a:lnSpc>
                <a:spcPct val="70000"/>
              </a:lnSpc>
              <a:buFontTx/>
              <a:buChar char="•"/>
            </a:pPr>
            <a:r>
              <a:rPr lang="en-US" altLang="en-US" dirty="0">
                <a:ea typeface="Arial" pitchFamily="34" charset="0"/>
              </a:rPr>
              <a:t>98,000 deaths a year attributed to preventable medical errors</a:t>
            </a:r>
          </a:p>
          <a:p>
            <a:pPr marL="119046" lvl="1" indent="-119046" eaLnBrk="1" hangingPunct="1">
              <a:lnSpc>
                <a:spcPct val="70000"/>
              </a:lnSpc>
              <a:buFontTx/>
              <a:buChar char="•"/>
            </a:pPr>
            <a:r>
              <a:rPr lang="en-US" altLang="en-US" dirty="0">
                <a:ea typeface="Arial" pitchFamily="34" charset="0"/>
              </a:rPr>
              <a:t>Beyond the cost in human lives, preventable medical errors result in total costs of between $17 billion and $29 billion per year in hospitals nationwide </a:t>
            </a:r>
          </a:p>
          <a:p>
            <a:pPr marL="119046" lvl="1" indent="-119046" eaLnBrk="1" hangingPunct="1">
              <a:lnSpc>
                <a:spcPct val="70000"/>
              </a:lnSpc>
              <a:buFontTx/>
              <a:buChar char="•"/>
            </a:pPr>
            <a:r>
              <a:rPr lang="en-US" altLang="en-US" dirty="0">
                <a:ea typeface="Arial" pitchFamily="34" charset="0"/>
              </a:rPr>
              <a:t>Preventable medication errors alone represented more than 7000 deaths annually, with a cost of about $2 billion nationwide </a:t>
            </a:r>
          </a:p>
          <a:p>
            <a:pPr eaLnBrk="1" hangingPunct="1">
              <a:lnSpc>
                <a:spcPct val="70000"/>
              </a:lnSpc>
            </a:pPr>
            <a:endParaRPr lang="en-US" altLang="en-US" dirty="0">
              <a:ea typeface="ＭＳ Ｐゴシック" pitchFamily="34" charset="-128"/>
            </a:endParaRPr>
          </a:p>
          <a:p>
            <a:pPr eaLnBrk="1" hangingPunct="1">
              <a:lnSpc>
                <a:spcPct val="70000"/>
              </a:lnSpc>
            </a:pPr>
            <a:r>
              <a:rPr lang="en-US" altLang="en-US" i="1" dirty="0">
                <a:ea typeface="ＭＳ Ｐゴシック" pitchFamily="34" charset="-128"/>
              </a:rPr>
              <a:t>Keeping Patients Safe </a:t>
            </a:r>
            <a:r>
              <a:rPr lang="en-US" altLang="en-US" dirty="0">
                <a:ea typeface="ＭＳ Ｐゴシック" pitchFamily="34" charset="-128"/>
              </a:rPr>
              <a:t>report:</a:t>
            </a:r>
          </a:p>
          <a:p>
            <a:pPr marL="119046" lvl="1" indent="-119046" eaLnBrk="1" hangingPunct="1">
              <a:lnSpc>
                <a:spcPct val="70000"/>
              </a:lnSpc>
              <a:buFontTx/>
              <a:buChar char="•"/>
            </a:pPr>
            <a:r>
              <a:rPr lang="en-US" altLang="en-US" dirty="0">
                <a:ea typeface="Arial" pitchFamily="34" charset="0"/>
              </a:rPr>
              <a:t>Stated that nurses</a:t>
            </a:r>
            <a:r>
              <a:rPr lang="ja-JP" altLang="en-US">
                <a:ea typeface="ＭＳ Ｐゴシック" pitchFamily="34" charset="-128"/>
              </a:rPr>
              <a:t>’</a:t>
            </a:r>
            <a:r>
              <a:rPr lang="en-US" altLang="ja-JP" dirty="0">
                <a:ea typeface="ＭＳ Ｐゴシック" pitchFamily="34" charset="-128"/>
              </a:rPr>
              <a:t> long work hours pose a serious threat to patient safety, because fatigue slows reaction time, saps energy, and diminishes attention to detail</a:t>
            </a:r>
          </a:p>
          <a:p>
            <a:pPr marL="119046" lvl="1" indent="-119046" eaLnBrk="1" hangingPunct="1">
              <a:lnSpc>
                <a:spcPct val="70000"/>
              </a:lnSpc>
              <a:buFontTx/>
              <a:buChar char="•"/>
            </a:pPr>
            <a:r>
              <a:rPr lang="en-US" altLang="en-US" dirty="0">
                <a:ea typeface="Arial" pitchFamily="34" charset="0"/>
              </a:rPr>
              <a:t>Called for state regulators to pass laws barring nurses from working more than 12 hours a day and 60 hours a week—even if by choice</a:t>
            </a:r>
          </a:p>
          <a:p>
            <a:pPr eaLnBrk="1" hangingPunct="1">
              <a:lnSpc>
                <a:spcPct val="70000"/>
              </a:lnSpc>
            </a:pPr>
            <a:endParaRPr lang="en-US" altLang="en-US" dirty="0">
              <a:ea typeface="ＭＳ Ｐゴシック" pitchFamily="34" charset="-128"/>
            </a:endParaRPr>
          </a:p>
          <a:p>
            <a:pPr eaLnBrk="1" hangingPunct="1">
              <a:lnSpc>
                <a:spcPct val="70000"/>
              </a:lnSpc>
            </a:pPr>
            <a:r>
              <a:rPr lang="en-US" altLang="en-US" dirty="0">
                <a:ea typeface="ＭＳ Ｐゴシック" pitchFamily="34" charset="-128"/>
              </a:rPr>
              <a:t>Culture of safety:</a:t>
            </a:r>
          </a:p>
          <a:p>
            <a:pPr marL="119046" lvl="1" indent="-119046" eaLnBrk="1" hangingPunct="1">
              <a:lnSpc>
                <a:spcPct val="70000"/>
              </a:lnSpc>
              <a:buFontTx/>
              <a:buChar char="•"/>
            </a:pPr>
            <a:r>
              <a:rPr lang="en-US" altLang="en-US" dirty="0">
                <a:ea typeface="Arial" pitchFamily="34" charset="0"/>
              </a:rPr>
              <a:t>Hospital Compare, a consumer-oriented website that provides information on how well hospitals provide recommended care in such areas as heart attack, heart failure, and pneumonia, is available through the Centers for Medicare and Medicaid Services (CMS) website. The accreditation process for public health is new and the impact of quality and safety monitoring has not yet been determined. </a:t>
            </a:r>
          </a:p>
        </p:txBody>
      </p:sp>
      <p:sp>
        <p:nvSpPr>
          <p:cNvPr id="41988" name="Slide Number Placeholder 3"/>
          <p:cNvSpPr>
            <a:spLocks noGrp="1"/>
          </p:cNvSpPr>
          <p:nvPr>
            <p:ph type="sldNum" sz="quarter" idx="5"/>
          </p:nvPr>
        </p:nvSpPr>
        <p:spPr bwMode="auto">
          <a:noFill/>
          <a:ln>
            <a:miter lim="800000"/>
            <a:headEnd/>
            <a:tailEnd/>
          </a:ln>
        </p:spPr>
        <p:txBody>
          <a:bodyPr/>
          <a:lstStyle/>
          <a:p>
            <a:fld id="{3891149A-C1A8-4C5F-B3F1-84198A7DFB1E}" type="slidenum">
              <a:rPr lang="en-US" altLang="en-US" smtClean="0">
                <a:cs typeface="Arial" pitchFamily="34" charset="0"/>
              </a:rPr>
              <a:pPr/>
              <a:t>46</a:t>
            </a:fld>
            <a:endParaRPr lang="en-US" altLang="en-US">
              <a:cs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43012" name="Slide Number Placeholder 3"/>
          <p:cNvSpPr>
            <a:spLocks noGrp="1"/>
          </p:cNvSpPr>
          <p:nvPr>
            <p:ph type="sldNum" sz="quarter" idx="5"/>
          </p:nvPr>
        </p:nvSpPr>
        <p:spPr bwMode="auto">
          <a:noFill/>
          <a:ln>
            <a:miter lim="800000"/>
            <a:headEnd/>
            <a:tailEnd/>
          </a:ln>
        </p:spPr>
        <p:txBody>
          <a:bodyPr/>
          <a:lstStyle/>
          <a:p>
            <a:fld id="{DA725EAF-FF78-42B4-B547-709AD5F56C66}" type="slidenum">
              <a:rPr lang="en-US" altLang="en-US" smtClean="0">
                <a:cs typeface="Arial" pitchFamily="34" charset="0"/>
              </a:rPr>
              <a:pPr/>
              <a:t>47</a:t>
            </a:fld>
            <a:endParaRPr lang="en-US" altLang="en-US">
              <a:cs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80000"/>
              </a:lnSpc>
            </a:pPr>
            <a:endParaRPr lang="en-US" altLang="en-US" sz="1100" b="1">
              <a:ea typeface="ＭＳ Ｐゴシック" pitchFamily="34" charset="-128"/>
            </a:endParaRPr>
          </a:p>
        </p:txBody>
      </p:sp>
      <p:sp>
        <p:nvSpPr>
          <p:cNvPr id="44036" name="Slide Number Placeholder 3"/>
          <p:cNvSpPr>
            <a:spLocks noGrp="1"/>
          </p:cNvSpPr>
          <p:nvPr>
            <p:ph type="sldNum" sz="quarter" idx="5"/>
          </p:nvPr>
        </p:nvSpPr>
        <p:spPr bwMode="auto">
          <a:noFill/>
          <a:ln>
            <a:miter lim="800000"/>
            <a:headEnd/>
            <a:tailEnd/>
          </a:ln>
        </p:spPr>
        <p:txBody>
          <a:bodyPr/>
          <a:lstStyle/>
          <a:p>
            <a:fld id="{7E336C0A-E7EE-47D4-A453-142B79A9F1E5}" type="slidenum">
              <a:rPr lang="en-US" altLang="en-US" smtClean="0">
                <a:cs typeface="Arial" pitchFamily="34" charset="0"/>
              </a:rPr>
              <a:pPr/>
              <a:t>48</a:t>
            </a:fld>
            <a:endParaRPr lang="en-US" altLang="en-US">
              <a:cs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Examples of public health laws instituted to protect the health of the community include a law mandating immunizations for all children entering kindergarten and a law requiring constant monitoring of the local water supply. </a:t>
            </a:r>
          </a:p>
        </p:txBody>
      </p:sp>
      <p:sp>
        <p:nvSpPr>
          <p:cNvPr id="45060" name="Slide Number Placeholder 3"/>
          <p:cNvSpPr>
            <a:spLocks noGrp="1"/>
          </p:cNvSpPr>
          <p:nvPr>
            <p:ph type="sldNum" sz="quarter" idx="5"/>
          </p:nvPr>
        </p:nvSpPr>
        <p:spPr bwMode="auto">
          <a:noFill/>
          <a:ln>
            <a:miter lim="800000"/>
            <a:headEnd/>
            <a:tailEnd/>
          </a:ln>
        </p:spPr>
        <p:txBody>
          <a:bodyPr/>
          <a:lstStyle/>
          <a:p>
            <a:fld id="{547A0604-EA69-405D-8982-841841DCADF8}" type="slidenum">
              <a:rPr lang="en-US" altLang="en-US" smtClean="0">
                <a:cs typeface="Arial" pitchFamily="34" charset="0"/>
              </a:rPr>
              <a:pPr/>
              <a:t>49</a:t>
            </a:fld>
            <a:endParaRPr lang="en-US" altLang="en-US">
              <a:cs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U.S. Department of Health and Human Services (HHS)</a:t>
            </a:r>
          </a:p>
          <a:p>
            <a:pPr marL="0" lvl="1" eaLnBrk="1" hangingPunct="1">
              <a:buFontTx/>
              <a:buChar char="•"/>
            </a:pPr>
            <a:r>
              <a:rPr lang="en-US" altLang="en-US" dirty="0">
                <a:ea typeface="Arial" pitchFamily="34" charset="0"/>
              </a:rPr>
              <a:t> Regulates health care and oversees the health status of Americans</a:t>
            </a:r>
          </a:p>
          <a:p>
            <a:pPr eaLnBrk="1" hangingPunct="1"/>
            <a:endParaRPr lang="en-US" altLang="en-US" dirty="0">
              <a:ea typeface="ＭＳ Ｐゴシック" pitchFamily="34" charset="-128"/>
            </a:endParaRPr>
          </a:p>
          <a:p>
            <a:pPr eaLnBrk="1" hangingPunct="1"/>
            <a:r>
              <a:rPr lang="en-US" altLang="en-US" dirty="0">
                <a:ea typeface="ＭＳ Ｐゴシック" pitchFamily="34" charset="-128"/>
              </a:rPr>
              <a:t>The Office of Global Health Affairs represents the HHS to other countries and international organizations and works with other countries in various health programs.</a:t>
            </a:r>
          </a:p>
        </p:txBody>
      </p:sp>
      <p:sp>
        <p:nvSpPr>
          <p:cNvPr id="46084" name="Slide Number Placeholder 3"/>
          <p:cNvSpPr>
            <a:spLocks noGrp="1"/>
          </p:cNvSpPr>
          <p:nvPr>
            <p:ph type="sldNum" sz="quarter" idx="5"/>
          </p:nvPr>
        </p:nvSpPr>
        <p:spPr bwMode="auto">
          <a:noFill/>
          <a:ln>
            <a:miter lim="800000"/>
            <a:headEnd/>
            <a:tailEnd/>
          </a:ln>
        </p:spPr>
        <p:txBody>
          <a:bodyPr/>
          <a:lstStyle/>
          <a:p>
            <a:fld id="{861BAD8B-B9C1-4BA6-8FC2-F6341CA242AD}" type="slidenum">
              <a:rPr lang="en-US" altLang="en-US" smtClean="0">
                <a:cs typeface="Arial" pitchFamily="34" charset="0"/>
              </a:rPr>
              <a:pPr/>
              <a:t>55</a:t>
            </a:fld>
            <a:endParaRPr lang="en-US" altLang="en-US">
              <a:cs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Health care financing and administration for programs such as Medicaid, providing mental health and professional education, establishing health codes, licensing facilities and personnel, and regulating the insurance industry</a:t>
            </a:r>
          </a:p>
          <a:p>
            <a:pPr eaLnBrk="1" hangingPunct="1"/>
            <a:endParaRPr lang="en-US" altLang="en-US" dirty="0">
              <a:ea typeface="ＭＳ Ｐゴシック" pitchFamily="34" charset="-128"/>
            </a:endParaRPr>
          </a:p>
          <a:p>
            <a:pPr eaLnBrk="1" hangingPunct="1"/>
            <a:r>
              <a:rPr lang="en-US" altLang="en-US" dirty="0">
                <a:ea typeface="ＭＳ Ｐゴシック" pitchFamily="34" charset="-128"/>
              </a:rPr>
              <a:t>Nurses serve in many capacities in state health departments; they are consultants, direct service providers, researchers, teachers, and supervisors. They also participate in program development, planning, and the evaluation of health programs. </a:t>
            </a:r>
          </a:p>
        </p:txBody>
      </p:sp>
      <p:sp>
        <p:nvSpPr>
          <p:cNvPr id="47108" name="Slide Number Placeholder 3"/>
          <p:cNvSpPr>
            <a:spLocks noGrp="1"/>
          </p:cNvSpPr>
          <p:nvPr>
            <p:ph type="sldNum" sz="quarter" idx="5"/>
          </p:nvPr>
        </p:nvSpPr>
        <p:spPr bwMode="auto">
          <a:noFill/>
          <a:ln>
            <a:miter lim="800000"/>
            <a:headEnd/>
            <a:tailEnd/>
          </a:ln>
        </p:spPr>
        <p:txBody>
          <a:bodyPr/>
          <a:lstStyle/>
          <a:p>
            <a:fld id="{8B570AC6-0CAF-426D-98FF-A7A42025BFD8}" type="slidenum">
              <a:rPr lang="en-US" altLang="en-US" smtClean="0">
                <a:cs typeface="Arial" pitchFamily="34" charset="0"/>
              </a:rPr>
              <a:pPr/>
              <a:t>56</a:t>
            </a:fld>
            <a:endParaRPr lang="en-US" altLang="en-US">
              <a:cs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48132" name="Slide Number Placeholder 3"/>
          <p:cNvSpPr>
            <a:spLocks noGrp="1"/>
          </p:cNvSpPr>
          <p:nvPr>
            <p:ph type="sldNum" sz="quarter" idx="5"/>
          </p:nvPr>
        </p:nvSpPr>
        <p:spPr bwMode="auto">
          <a:noFill/>
          <a:ln>
            <a:miter lim="800000"/>
            <a:headEnd/>
            <a:tailEnd/>
          </a:ln>
        </p:spPr>
        <p:txBody>
          <a:bodyPr/>
          <a:lstStyle/>
          <a:p>
            <a:fld id="{C9FBF438-7E52-4746-BE0D-455B5BA2AC8D}" type="slidenum">
              <a:rPr lang="en-US" altLang="en-US" smtClean="0">
                <a:cs typeface="Arial" pitchFamily="34" charset="0"/>
              </a:rPr>
              <a:pPr/>
              <a:t>57</a:t>
            </a:fld>
            <a:endParaRPr lang="en-US" altLang="en-US">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97530D0-9F34-48B5-87CE-0CC827942FD9}" type="slidenum">
              <a:rPr lang="en-US" altLang="en-US" smtClean="0"/>
              <a:pPr>
                <a:defRPr/>
              </a:pPr>
              <a:t>58</a:t>
            </a:fld>
            <a:endParaRPr lang="en-US" altLang="en-US"/>
          </a:p>
        </p:txBody>
      </p:sp>
    </p:spTree>
    <p:extLst>
      <p:ext uri="{BB962C8B-B14F-4D97-AF65-F5344CB8AC3E}">
        <p14:creationId xmlns:p14="http://schemas.microsoft.com/office/powerpoint/2010/main" val="14719712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97530D0-9F34-48B5-87CE-0CC827942FD9}" type="slidenum">
              <a:rPr lang="en-US" altLang="en-US" smtClean="0"/>
              <a:pPr>
                <a:defRPr/>
              </a:pPr>
              <a:t>59</a:t>
            </a:fld>
            <a:endParaRPr lang="en-US" altLang="en-US"/>
          </a:p>
        </p:txBody>
      </p:sp>
    </p:spTree>
    <p:extLst>
      <p:ext uri="{BB962C8B-B14F-4D97-AF65-F5344CB8AC3E}">
        <p14:creationId xmlns:p14="http://schemas.microsoft.com/office/powerpoint/2010/main" val="1052082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97530D0-9F34-48B5-87CE-0CC827942FD9}" type="slidenum">
              <a:rPr lang="en-US" altLang="en-US" smtClean="0"/>
              <a:pPr>
                <a:defRPr/>
              </a:pPr>
              <a:t>60</a:t>
            </a:fld>
            <a:endParaRPr lang="en-US" altLang="en-US"/>
          </a:p>
        </p:txBody>
      </p:sp>
    </p:spTree>
    <p:extLst>
      <p:ext uri="{BB962C8B-B14F-4D97-AF65-F5344CB8AC3E}">
        <p14:creationId xmlns:p14="http://schemas.microsoft.com/office/powerpoint/2010/main" val="12558634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ltLang="en-US" dirty="0">
                <a:ea typeface="ＭＳ Ｐゴシック" pitchFamily="34" charset="-128"/>
              </a:rPr>
              <a:t>In its 2005 Health Care Agenda, the American Nurses Association (ANA), promoted a blueprint for reform that includes the following:</a:t>
            </a:r>
          </a:p>
          <a:p>
            <a:r>
              <a:rPr lang="en-US" altLang="en-US" dirty="0">
                <a:ea typeface="ＭＳ Ｐゴシック" pitchFamily="34" charset="-128"/>
              </a:rPr>
              <a:t>●</a:t>
            </a:r>
            <a:r>
              <a:rPr lang="en-US" altLang="en-US" baseline="0" dirty="0">
                <a:ea typeface="ＭＳ Ｐゴシック" pitchFamily="34" charset="-128"/>
              </a:rPr>
              <a:t> </a:t>
            </a:r>
            <a:r>
              <a:rPr lang="en-US" altLang="en-US" dirty="0">
                <a:ea typeface="ＭＳ Ｐゴシック" pitchFamily="34" charset="-128"/>
              </a:rPr>
              <a:t>Health care is a basic human right, and so a restructured health care system with universal access to a standard package of essential health care services for all citizens and residents must be assured.</a:t>
            </a:r>
          </a:p>
          <a:p>
            <a:r>
              <a:rPr lang="en-US" altLang="en-US" dirty="0">
                <a:ea typeface="ＭＳ Ｐゴシック" pitchFamily="34" charset="-128"/>
              </a:rPr>
              <a:t>●</a:t>
            </a:r>
            <a:r>
              <a:rPr lang="en-US" altLang="en-US" baseline="0" dirty="0">
                <a:ea typeface="ＭＳ Ｐゴシック" pitchFamily="34" charset="-128"/>
              </a:rPr>
              <a:t> </a:t>
            </a:r>
            <a:r>
              <a:rPr lang="en-US" altLang="en-US" dirty="0">
                <a:ea typeface="ＭＳ Ｐゴシック" pitchFamily="34" charset="-128"/>
              </a:rPr>
              <a:t>The development and implementation of health policies that reflect the aims put forth by the Institute of Medicine (safe, effective, patient centered, timely, efficient, equitable) and are based on outcomes’ research will ultimately save money.</a:t>
            </a:r>
          </a:p>
          <a:p>
            <a:r>
              <a:rPr lang="en-US" altLang="en-US" dirty="0">
                <a:ea typeface="ＭＳ Ｐゴシック" pitchFamily="34" charset="-128"/>
              </a:rPr>
              <a:t>●</a:t>
            </a:r>
            <a:r>
              <a:rPr lang="en-US" altLang="en-US" baseline="0" dirty="0">
                <a:ea typeface="ＭＳ Ｐゴシック" pitchFamily="34" charset="-128"/>
              </a:rPr>
              <a:t> </a:t>
            </a:r>
            <a:r>
              <a:rPr lang="en-US" altLang="en-US" dirty="0">
                <a:ea typeface="ＭＳ Ｐゴシック" pitchFamily="34" charset="-128"/>
              </a:rPr>
              <a:t>The overuse of expensive, technology-driven, acute, hospital-based services must give way to a balance between high-tech treatment and community-based and preventive services, with emphasis on the latter.</a:t>
            </a:r>
          </a:p>
          <a:p>
            <a:r>
              <a:rPr lang="en-US" altLang="en-US" dirty="0">
                <a:ea typeface="ＭＳ Ｐゴシック" pitchFamily="34" charset="-128"/>
              </a:rPr>
              <a:t>●</a:t>
            </a:r>
            <a:r>
              <a:rPr lang="en-US" altLang="en-US" baseline="0" dirty="0">
                <a:ea typeface="ＭＳ Ｐゴシック" pitchFamily="34" charset="-128"/>
              </a:rPr>
              <a:t> </a:t>
            </a:r>
            <a:r>
              <a:rPr lang="en-US" altLang="en-US" dirty="0">
                <a:ea typeface="ＭＳ Ｐゴシック" pitchFamily="34" charset="-128"/>
              </a:rPr>
              <a:t>A single-payer mechanism is the most desirable option for financing a reformed health care system. </a:t>
            </a:r>
          </a:p>
        </p:txBody>
      </p:sp>
      <p:sp>
        <p:nvSpPr>
          <p:cNvPr id="53252" name="Slide Number Placeholder 3"/>
          <p:cNvSpPr>
            <a:spLocks noGrp="1"/>
          </p:cNvSpPr>
          <p:nvPr>
            <p:ph type="sldNum" sz="quarter" idx="5"/>
          </p:nvPr>
        </p:nvSpPr>
        <p:spPr bwMode="auto">
          <a:noFill/>
          <a:ln>
            <a:miter lim="800000"/>
            <a:headEnd/>
            <a:tailEnd/>
          </a:ln>
        </p:spPr>
        <p:txBody>
          <a:bodyPr/>
          <a:lstStyle/>
          <a:p>
            <a:fld id="{5053A684-C63D-4304-A8D7-22B4E83C9AC9}" type="slidenum">
              <a:rPr lang="en-US" altLang="en-US" smtClean="0">
                <a:cs typeface="Arial" pitchFamily="34" charset="0"/>
              </a:rPr>
              <a:pPr/>
              <a:t>61</a:t>
            </a:fld>
            <a:endParaRPr lang="en-US" altLang="en-US">
              <a:cs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A8C768B2-F9BA-49C7-A04A-F5A5B9C1F827}" type="slidenum">
              <a:rPr lang="en-US" altLang="en-US">
                <a:cs typeface="Arial" pitchFamily="34" charset="0"/>
              </a:rPr>
              <a:pPr/>
              <a:t>62</a:t>
            </a:fld>
            <a:endParaRPr lang="en-US" altLang="en-US" dirty="0">
              <a:cs typeface="Arial" pitchFamily="34" charset="0"/>
            </a:endParaRPr>
          </a:p>
        </p:txBody>
      </p:sp>
    </p:spTree>
    <p:extLst>
      <p:ext uri="{BB962C8B-B14F-4D97-AF65-F5344CB8AC3E}">
        <p14:creationId xmlns:p14="http://schemas.microsoft.com/office/powerpoint/2010/main" val="3269115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3796" name="Slide Number Placeholder 3"/>
          <p:cNvSpPr>
            <a:spLocks noGrp="1"/>
          </p:cNvSpPr>
          <p:nvPr>
            <p:ph type="sldNum" sz="quarter" idx="5"/>
          </p:nvPr>
        </p:nvSpPr>
        <p:spPr bwMode="auto">
          <a:noFill/>
          <a:ln>
            <a:miter lim="800000"/>
            <a:headEnd/>
            <a:tailEnd/>
          </a:ln>
        </p:spPr>
        <p:txBody>
          <a:bodyPr/>
          <a:lstStyle/>
          <a:p>
            <a:fld id="{834DEE66-09DF-4EF0-9386-6B4E0EF33A46}" type="slidenum">
              <a:rPr lang="en-US" altLang="en-US">
                <a:cs typeface="Arial" pitchFamily="34" charset="0"/>
              </a:rPr>
              <a:pPr/>
              <a:t>63</a:t>
            </a:fld>
            <a:endParaRPr lang="en-US" altLang="en-US" dirty="0">
              <a:cs typeface="Arial" pitchFamily="34" charset="0"/>
            </a:endParaRPr>
          </a:p>
        </p:txBody>
      </p:sp>
    </p:spTree>
    <p:extLst>
      <p:ext uri="{BB962C8B-B14F-4D97-AF65-F5344CB8AC3E}">
        <p14:creationId xmlns:p14="http://schemas.microsoft.com/office/powerpoint/2010/main" val="38978637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5C77753A-3AF5-4905-85BF-A308B1F9843D}" type="slidenum">
              <a:rPr lang="en-US" altLang="en-US">
                <a:cs typeface="Arial" pitchFamily="34" charset="0"/>
              </a:rPr>
              <a:pPr/>
              <a:t>64</a:t>
            </a:fld>
            <a:endParaRPr lang="en-US" altLang="en-US" dirty="0">
              <a:cs typeface="Arial" pitchFamily="34" charset="0"/>
            </a:endParaRPr>
          </a:p>
        </p:txBody>
      </p:sp>
    </p:spTree>
    <p:extLst>
      <p:ext uri="{BB962C8B-B14F-4D97-AF65-F5344CB8AC3E}">
        <p14:creationId xmlns:p14="http://schemas.microsoft.com/office/powerpoint/2010/main" val="15777750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5844" name="Slide Number Placeholder 3"/>
          <p:cNvSpPr>
            <a:spLocks noGrp="1"/>
          </p:cNvSpPr>
          <p:nvPr>
            <p:ph type="sldNum" sz="quarter" idx="5"/>
          </p:nvPr>
        </p:nvSpPr>
        <p:spPr bwMode="auto">
          <a:noFill/>
          <a:ln>
            <a:miter lim="800000"/>
            <a:headEnd/>
            <a:tailEnd/>
          </a:ln>
        </p:spPr>
        <p:txBody>
          <a:bodyPr/>
          <a:lstStyle/>
          <a:p>
            <a:fld id="{4838D339-4302-4C58-B816-C5B3273BB6EE}" type="slidenum">
              <a:rPr lang="en-US" altLang="en-US">
                <a:cs typeface="Arial" pitchFamily="34" charset="0"/>
              </a:rPr>
              <a:pPr/>
              <a:t>65</a:t>
            </a:fld>
            <a:endParaRPr lang="en-US" altLang="en-US" dirty="0">
              <a:cs typeface="Arial" pitchFamily="34" charset="0"/>
            </a:endParaRPr>
          </a:p>
        </p:txBody>
      </p:sp>
    </p:spTree>
    <p:extLst>
      <p:ext uri="{BB962C8B-B14F-4D97-AF65-F5344CB8AC3E}">
        <p14:creationId xmlns:p14="http://schemas.microsoft.com/office/powerpoint/2010/main" val="17866151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94FB9C53-896A-4436-9583-45F0375476B8}" type="slidenum">
              <a:rPr lang="en-US" altLang="en-US">
                <a:cs typeface="Arial" pitchFamily="34" charset="0"/>
              </a:rPr>
              <a:pPr/>
              <a:t>66</a:t>
            </a:fld>
            <a:endParaRPr lang="en-US" altLang="en-US" dirty="0">
              <a:cs typeface="Arial" pitchFamily="34" charset="0"/>
            </a:endParaRPr>
          </a:p>
        </p:txBody>
      </p:sp>
    </p:spTree>
    <p:extLst>
      <p:ext uri="{BB962C8B-B14F-4D97-AF65-F5344CB8AC3E}">
        <p14:creationId xmlns:p14="http://schemas.microsoft.com/office/powerpoint/2010/main" val="36465950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41988" name="Slide Number Placeholder 3"/>
          <p:cNvSpPr>
            <a:spLocks noGrp="1"/>
          </p:cNvSpPr>
          <p:nvPr>
            <p:ph type="sldNum" sz="quarter" idx="5"/>
          </p:nvPr>
        </p:nvSpPr>
        <p:spPr bwMode="auto">
          <a:noFill/>
          <a:ln>
            <a:miter lim="800000"/>
            <a:headEnd/>
            <a:tailEnd/>
          </a:ln>
        </p:spPr>
        <p:txBody>
          <a:bodyPr/>
          <a:lstStyle/>
          <a:p>
            <a:fld id="{8D79565C-AA24-4E02-A527-2647E26109FA}" type="slidenum">
              <a:rPr lang="en-US" altLang="en-US">
                <a:cs typeface="Arial" pitchFamily="34" charset="0"/>
              </a:rPr>
              <a:pPr/>
              <a:t>67</a:t>
            </a:fld>
            <a:endParaRPr lang="en-US" altLang="en-US" dirty="0">
              <a:cs typeface="Arial" pitchFamily="34" charset="0"/>
            </a:endParaRPr>
          </a:p>
        </p:txBody>
      </p:sp>
    </p:spTree>
    <p:extLst>
      <p:ext uri="{BB962C8B-B14F-4D97-AF65-F5344CB8AC3E}">
        <p14:creationId xmlns:p14="http://schemas.microsoft.com/office/powerpoint/2010/main" val="39698878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Their common goal</a:t>
            </a:r>
            <a:r>
              <a:rPr lang="en-US" altLang="en-US" b="1" dirty="0">
                <a:ea typeface="ＭＳ Ｐゴシック" pitchFamily="34" charset="-128"/>
              </a:rPr>
              <a:t> </a:t>
            </a:r>
            <a:r>
              <a:rPr lang="en-US" altLang="en-US" dirty="0">
                <a:ea typeface="ＭＳ Ｐゴシック" pitchFamily="34" charset="-128"/>
              </a:rPr>
              <a:t>of community health involves an ongoing series of health-promoting changes rather than a fixed state. The most effective means of completing healthy changes in the community is through this same partnership. </a:t>
            </a:r>
          </a:p>
        </p:txBody>
      </p:sp>
      <p:sp>
        <p:nvSpPr>
          <p:cNvPr id="37892" name="Slide Number Placeholder 3"/>
          <p:cNvSpPr>
            <a:spLocks noGrp="1"/>
          </p:cNvSpPr>
          <p:nvPr>
            <p:ph type="sldNum" sz="quarter" idx="5"/>
          </p:nvPr>
        </p:nvSpPr>
        <p:spPr bwMode="auto">
          <a:noFill/>
          <a:ln>
            <a:miter lim="800000"/>
            <a:headEnd/>
            <a:tailEnd/>
          </a:ln>
        </p:spPr>
        <p:txBody>
          <a:bodyPr/>
          <a:lstStyle/>
          <a:p>
            <a:fld id="{22BED8E6-E5BD-414B-ADC3-B45D9159BEAB}" type="slidenum">
              <a:rPr lang="en-US" altLang="en-US">
                <a:cs typeface="Arial" pitchFamily="34" charset="0"/>
              </a:rPr>
              <a:pPr/>
              <a:t>68</a:t>
            </a:fld>
            <a:endParaRPr lang="en-US" altLang="en-US" dirty="0">
              <a:cs typeface="Arial" pitchFamily="34" charset="0"/>
            </a:endParaRPr>
          </a:p>
        </p:txBody>
      </p:sp>
    </p:spTree>
    <p:extLst>
      <p:ext uri="{BB962C8B-B14F-4D97-AF65-F5344CB8AC3E}">
        <p14:creationId xmlns:p14="http://schemas.microsoft.com/office/powerpoint/2010/main" val="42324096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38916" name="Slide Number Placeholder 3"/>
          <p:cNvSpPr>
            <a:spLocks noGrp="1"/>
          </p:cNvSpPr>
          <p:nvPr>
            <p:ph type="sldNum" sz="quarter" idx="5"/>
          </p:nvPr>
        </p:nvSpPr>
        <p:spPr bwMode="auto">
          <a:noFill/>
          <a:ln>
            <a:miter lim="800000"/>
            <a:headEnd/>
            <a:tailEnd/>
          </a:ln>
        </p:spPr>
        <p:txBody>
          <a:bodyPr/>
          <a:lstStyle/>
          <a:p>
            <a:fld id="{41C990BD-B496-402E-AE6B-BAD60AB6E935}" type="slidenum">
              <a:rPr lang="en-US" altLang="en-US">
                <a:cs typeface="Arial" pitchFamily="34" charset="0"/>
              </a:rPr>
              <a:pPr/>
              <a:t>69</a:t>
            </a:fld>
            <a:endParaRPr lang="en-US" altLang="en-US" dirty="0">
              <a:cs typeface="Arial" pitchFamily="34" charset="0"/>
            </a:endParaRPr>
          </a:p>
        </p:txBody>
      </p:sp>
    </p:spTree>
    <p:extLst>
      <p:ext uri="{BB962C8B-B14F-4D97-AF65-F5344CB8AC3E}">
        <p14:creationId xmlns:p14="http://schemas.microsoft.com/office/powerpoint/2010/main" val="30040434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854D55B9-480A-488E-BA44-E7E6B7301F36}" type="slidenum">
              <a:rPr lang="en-US" altLang="en-US">
                <a:cs typeface="Arial" pitchFamily="34" charset="0"/>
              </a:rPr>
              <a:pPr/>
              <a:t>70</a:t>
            </a:fld>
            <a:endParaRPr lang="en-US" altLang="en-US" dirty="0">
              <a:cs typeface="Arial" pitchFamily="34" charset="0"/>
            </a:endParaRPr>
          </a:p>
        </p:txBody>
      </p:sp>
    </p:spTree>
    <p:extLst>
      <p:ext uri="{BB962C8B-B14F-4D97-AF65-F5344CB8AC3E}">
        <p14:creationId xmlns:p14="http://schemas.microsoft.com/office/powerpoint/2010/main" val="19865021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ea typeface="ＭＳ Ｐゴシック" pitchFamily="34" charset="-128"/>
            </a:endParaRPr>
          </a:p>
        </p:txBody>
      </p:sp>
      <p:sp>
        <p:nvSpPr>
          <p:cNvPr id="45060" name="Slide Number Placeholder 3"/>
          <p:cNvSpPr>
            <a:spLocks noGrp="1"/>
          </p:cNvSpPr>
          <p:nvPr>
            <p:ph type="sldNum" sz="quarter" idx="5"/>
          </p:nvPr>
        </p:nvSpPr>
        <p:spPr bwMode="auto">
          <a:noFill/>
          <a:ln>
            <a:miter lim="800000"/>
            <a:headEnd/>
            <a:tailEnd/>
          </a:ln>
        </p:spPr>
        <p:txBody>
          <a:bodyPr/>
          <a:lstStyle/>
          <a:p>
            <a:fld id="{F84010DD-3B63-4E4D-9370-01D8B2C271E5}" type="slidenum">
              <a:rPr lang="en-US" altLang="en-US">
                <a:cs typeface="Arial" pitchFamily="34" charset="0"/>
              </a:rPr>
              <a:pPr/>
              <a:t>71</a:t>
            </a:fld>
            <a:endParaRPr lang="en-US" altLang="en-US" dirty="0">
              <a:cs typeface="Arial" pitchFamily="34" charset="0"/>
            </a:endParaRPr>
          </a:p>
        </p:txBody>
      </p:sp>
    </p:spTree>
    <p:extLst>
      <p:ext uri="{BB962C8B-B14F-4D97-AF65-F5344CB8AC3E}">
        <p14:creationId xmlns:p14="http://schemas.microsoft.com/office/powerpoint/2010/main" val="10342359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dirty="0">
              <a:ea typeface="ＭＳ Ｐゴシック" pitchFamily="34" charset="-128"/>
            </a:endParaRPr>
          </a:p>
        </p:txBody>
      </p:sp>
      <p:sp>
        <p:nvSpPr>
          <p:cNvPr id="46084" name="Slide Number Placeholder 3"/>
          <p:cNvSpPr>
            <a:spLocks noGrp="1"/>
          </p:cNvSpPr>
          <p:nvPr>
            <p:ph type="sldNum" sz="quarter" idx="5"/>
          </p:nvPr>
        </p:nvSpPr>
        <p:spPr bwMode="auto">
          <a:noFill/>
          <a:ln>
            <a:miter lim="800000"/>
            <a:headEnd/>
            <a:tailEnd/>
          </a:ln>
        </p:spPr>
        <p:txBody>
          <a:bodyPr/>
          <a:lstStyle/>
          <a:p>
            <a:fld id="{C17D9CB5-7241-4CF4-99F5-996343EA4421}" type="slidenum">
              <a:rPr lang="en-US" altLang="en-US">
                <a:cs typeface="Arial" pitchFamily="34" charset="0"/>
              </a:rPr>
              <a:pPr/>
              <a:t>72</a:t>
            </a:fld>
            <a:endParaRPr lang="en-US" altLang="en-US" dirty="0">
              <a:cs typeface="Arial" pitchFamily="34" charset="0"/>
            </a:endParaRPr>
          </a:p>
        </p:txBody>
      </p:sp>
    </p:spTree>
    <p:extLst>
      <p:ext uri="{BB962C8B-B14F-4D97-AF65-F5344CB8AC3E}">
        <p14:creationId xmlns:p14="http://schemas.microsoft.com/office/powerpoint/2010/main" val="21688907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Most nurses are familiar with the nursing process as it applies to individually focused nursing care. Using it to promote community health makes this same nursing process community focused. The phases of the nursing process that directly involve the community as patient begin at the start of the contract or partnership and include assessing, diagnosing, planning, implementing, and evaluating. </a:t>
            </a:r>
          </a:p>
          <a:p>
            <a:pPr eaLnBrk="1" hangingPunct="1"/>
            <a:endParaRPr lang="en-US" altLang="en-US" dirty="0">
              <a:ea typeface="ＭＳ Ｐゴシック" pitchFamily="34" charset="-128"/>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31F21DC1-DAFA-4CE6-96CD-60CFC8A37651}" type="slidenum">
              <a:rPr lang="en-US" altLang="en-US">
                <a:cs typeface="Arial" pitchFamily="34" charset="0"/>
              </a:rPr>
              <a:pPr/>
              <a:t>73</a:t>
            </a:fld>
            <a:endParaRPr lang="en-US" altLang="en-US" dirty="0">
              <a:cs typeface="Arial" pitchFamily="34" charset="0"/>
            </a:endParaRPr>
          </a:p>
        </p:txBody>
      </p:sp>
    </p:spTree>
    <p:extLst>
      <p:ext uri="{BB962C8B-B14F-4D97-AF65-F5344CB8AC3E}">
        <p14:creationId xmlns:p14="http://schemas.microsoft.com/office/powerpoint/2010/main" val="42617664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Arial" charset="0"/>
              </a:defRPr>
            </a:lvl1pPr>
            <a:lvl2pPr marL="742950" indent="-285750" defTabSz="931863" eaLnBrk="0" hangingPunct="0">
              <a:defRPr sz="2400">
                <a:solidFill>
                  <a:schemeClr val="tx1"/>
                </a:solidFill>
                <a:latin typeface="Arial" charset="0"/>
              </a:defRPr>
            </a:lvl2pPr>
            <a:lvl3pPr marL="1143000" indent="-228600" defTabSz="931863" eaLnBrk="0" hangingPunct="0">
              <a:defRPr sz="2400">
                <a:solidFill>
                  <a:schemeClr val="tx1"/>
                </a:solidFill>
                <a:latin typeface="Arial" charset="0"/>
              </a:defRPr>
            </a:lvl3pPr>
            <a:lvl4pPr marL="1600200" indent="-228600" defTabSz="931863" eaLnBrk="0" hangingPunct="0">
              <a:defRPr sz="2400">
                <a:solidFill>
                  <a:schemeClr val="tx1"/>
                </a:solidFill>
                <a:latin typeface="Arial" charset="0"/>
              </a:defRPr>
            </a:lvl4pPr>
            <a:lvl5pPr marL="2057400" indent="-228600" defTabSz="931863" eaLnBrk="0" hangingPunct="0">
              <a:defRPr sz="2400">
                <a:solidFill>
                  <a:schemeClr val="tx1"/>
                </a:solidFill>
                <a:latin typeface="Arial" charset="0"/>
              </a:defRPr>
            </a:lvl5pPr>
            <a:lvl6pPr marL="2514600" indent="-228600" algn="ctr" defTabSz="931863" eaLnBrk="0" fontAlgn="base" hangingPunct="0">
              <a:spcBef>
                <a:spcPct val="0"/>
              </a:spcBef>
              <a:spcAft>
                <a:spcPct val="0"/>
              </a:spcAft>
              <a:defRPr sz="2400">
                <a:solidFill>
                  <a:schemeClr val="tx1"/>
                </a:solidFill>
                <a:latin typeface="Arial" charset="0"/>
              </a:defRPr>
            </a:lvl6pPr>
            <a:lvl7pPr marL="2971800" indent="-228600" algn="ctr" defTabSz="931863" eaLnBrk="0" fontAlgn="base" hangingPunct="0">
              <a:spcBef>
                <a:spcPct val="0"/>
              </a:spcBef>
              <a:spcAft>
                <a:spcPct val="0"/>
              </a:spcAft>
              <a:defRPr sz="2400">
                <a:solidFill>
                  <a:schemeClr val="tx1"/>
                </a:solidFill>
                <a:latin typeface="Arial" charset="0"/>
              </a:defRPr>
            </a:lvl7pPr>
            <a:lvl8pPr marL="3429000" indent="-228600" algn="ctr" defTabSz="931863" eaLnBrk="0" fontAlgn="base" hangingPunct="0">
              <a:spcBef>
                <a:spcPct val="0"/>
              </a:spcBef>
              <a:spcAft>
                <a:spcPct val="0"/>
              </a:spcAft>
              <a:defRPr sz="2400">
                <a:solidFill>
                  <a:schemeClr val="tx1"/>
                </a:solidFill>
                <a:latin typeface="Arial" charset="0"/>
              </a:defRPr>
            </a:lvl8pPr>
            <a:lvl9pPr marL="3886200" indent="-228600" algn="ctr" defTabSz="931863" eaLnBrk="0" fontAlgn="base" hangingPunct="0">
              <a:spcBef>
                <a:spcPct val="0"/>
              </a:spcBef>
              <a:spcAft>
                <a:spcPct val="0"/>
              </a:spcAft>
              <a:defRPr sz="2400">
                <a:solidFill>
                  <a:schemeClr val="tx1"/>
                </a:solidFill>
                <a:latin typeface="Arial" charset="0"/>
              </a:defRPr>
            </a:lvl9pPr>
          </a:lstStyle>
          <a:p>
            <a:fld id="{16A64D75-D0DE-4747-81EC-B7C2400FDCD3}" type="slidenum">
              <a:rPr lang="en-US" altLang="en-US" sz="1200" smtClean="0">
                <a:latin typeface="Times New Roman" charset="0"/>
              </a:rPr>
              <a:pPr/>
              <a:t>74</a:t>
            </a:fld>
            <a:endParaRPr lang="en-US" altLang="en-US" sz="1200" dirty="0">
              <a:latin typeface="Times New Roman"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a:lnSpc>
                <a:spcPct val="90000"/>
              </a:lnSpc>
            </a:pPr>
            <a:r>
              <a:rPr lang="en-US" altLang="en-US" sz="1100" dirty="0">
                <a:ea typeface="ＭＳ Ｐゴシック" pitchFamily="34" charset="-128"/>
              </a:rPr>
              <a:t>The basic process to incorporate </a:t>
            </a:r>
            <a:r>
              <a:rPr lang="en-US" altLang="en-US" sz="1100" dirty="0" err="1">
                <a:ea typeface="ＭＳ Ｐゴシック" pitchFamily="34" charset="-128"/>
              </a:rPr>
              <a:t>Photovoice</a:t>
            </a:r>
            <a:r>
              <a:rPr lang="en-US" altLang="en-US" sz="1100" dirty="0">
                <a:ea typeface="ＭＳ Ｐゴシック" pitchFamily="34" charset="-128"/>
              </a:rPr>
              <a:t> into a community assessment:</a:t>
            </a:r>
          </a:p>
          <a:p>
            <a:pPr>
              <a:lnSpc>
                <a:spcPct val="90000"/>
              </a:lnSpc>
            </a:pPr>
            <a:r>
              <a:rPr lang="en-US" altLang="en-US" sz="1100" dirty="0">
                <a:ea typeface="ＭＳ Ｐゴシック" pitchFamily="34" charset="-128"/>
              </a:rPr>
              <a:t>1. </a:t>
            </a:r>
            <a:r>
              <a:rPr lang="en-US" altLang="en-US" sz="1100" b="1" dirty="0">
                <a:ea typeface="ＭＳ Ｐゴシック" pitchFamily="34" charset="-128"/>
              </a:rPr>
              <a:t>Train participants:</a:t>
            </a:r>
            <a:r>
              <a:rPr lang="en-US" altLang="en-US" sz="1100" dirty="0">
                <a:ea typeface="ＭＳ Ｐゴシック" pitchFamily="34" charset="-128"/>
              </a:rPr>
              <a:t> Participants receive training in </a:t>
            </a:r>
            <a:r>
              <a:rPr lang="en-US" altLang="en-US" sz="1100" dirty="0" err="1">
                <a:ea typeface="ＭＳ Ｐゴシック" pitchFamily="34" charset="-128"/>
              </a:rPr>
              <a:t>Photovoice</a:t>
            </a:r>
            <a:r>
              <a:rPr lang="en-US" altLang="en-US" sz="1100" dirty="0">
                <a:ea typeface="ＭＳ Ｐゴシック" pitchFamily="34" charset="-128"/>
              </a:rPr>
              <a:t> methods, including the topic of interest, basic photography techniques, and ethical and safety issues. Participants may need to learn how to obtain written consent before photographing people, businesses, or other identifiable subjects. Training is especially important when the topic of interest is sensitive or illegal, such as substance abuse. </a:t>
            </a:r>
          </a:p>
          <a:p>
            <a:pPr>
              <a:lnSpc>
                <a:spcPct val="90000"/>
              </a:lnSpc>
            </a:pPr>
            <a:r>
              <a:rPr lang="en-US" altLang="en-US" sz="1100" dirty="0">
                <a:ea typeface="ＭＳ Ｐゴシック" pitchFamily="34" charset="-128"/>
              </a:rPr>
              <a:t>2. </a:t>
            </a:r>
            <a:r>
              <a:rPr lang="en-US" altLang="en-US" sz="1100" b="1" dirty="0">
                <a:ea typeface="ＭＳ Ｐゴシック" pitchFamily="34" charset="-128"/>
              </a:rPr>
              <a:t>Take photos:</a:t>
            </a:r>
            <a:r>
              <a:rPr lang="en-US" altLang="en-US" sz="1100" dirty="0">
                <a:ea typeface="ＭＳ Ｐゴシック" pitchFamily="34" charset="-128"/>
              </a:rPr>
              <a:t> Participants take the cameras into their communities and take photographs that reflect the topic. Equipment should be modified to fit the participants. For example, adolescents may be very comfortable with a variety of mobile devices, whereas older adults may prefer simpler cameras with modifications for low vision or manual dexterity (</a:t>
            </a:r>
            <a:r>
              <a:rPr lang="en-US" altLang="en-US" sz="1100" dirty="0" err="1">
                <a:ea typeface="ＭＳ Ｐゴシック" pitchFamily="34" charset="-128"/>
              </a:rPr>
              <a:t>Novek</a:t>
            </a:r>
            <a:r>
              <a:rPr lang="en-US" altLang="en-US" sz="1100" dirty="0">
                <a:ea typeface="ＭＳ Ｐゴシック" pitchFamily="34" charset="-128"/>
              </a:rPr>
              <a:t> et al, 2012).</a:t>
            </a:r>
          </a:p>
          <a:p>
            <a:pPr>
              <a:lnSpc>
                <a:spcPct val="90000"/>
              </a:lnSpc>
            </a:pPr>
            <a:r>
              <a:rPr lang="en-US" altLang="en-US" sz="1100" dirty="0">
                <a:ea typeface="ＭＳ Ｐゴシック" pitchFamily="34" charset="-128"/>
              </a:rPr>
              <a:t>3. </a:t>
            </a:r>
            <a:r>
              <a:rPr lang="en-US" altLang="en-US" sz="1100" b="1" dirty="0">
                <a:ea typeface="ＭＳ Ｐゴシック" pitchFamily="34" charset="-128"/>
              </a:rPr>
              <a:t>Display photos:</a:t>
            </a:r>
            <a:r>
              <a:rPr lang="en-US" altLang="en-US" sz="1100" dirty="0">
                <a:ea typeface="ＭＳ Ｐゴシック" pitchFamily="34" charset="-128"/>
              </a:rPr>
              <a:t> The photos are collected from the participants, and then printed or digitally projected for group participants, and sometimes members of the public, to view them. </a:t>
            </a:r>
          </a:p>
          <a:p>
            <a:pPr>
              <a:lnSpc>
                <a:spcPct val="90000"/>
              </a:lnSpc>
            </a:pPr>
            <a:r>
              <a:rPr lang="en-US" altLang="en-US" sz="1100" dirty="0">
                <a:ea typeface="ＭＳ Ｐゴシック" pitchFamily="34" charset="-128"/>
              </a:rPr>
              <a:t>4. </a:t>
            </a:r>
            <a:r>
              <a:rPr lang="en-US" altLang="en-US" sz="1100" b="1" dirty="0">
                <a:ea typeface="ＭＳ Ｐゴシック" pitchFamily="34" charset="-128"/>
              </a:rPr>
              <a:t>Discuss photos:</a:t>
            </a:r>
            <a:r>
              <a:rPr lang="en-US" altLang="en-US" sz="1100" dirty="0">
                <a:ea typeface="ＭＳ Ｐゴシック" pitchFamily="34" charset="-128"/>
              </a:rPr>
              <a:t> Viewing the photos is meant to spark discussions that provide additional information about the topic of interest. These discussions may take place as focus groups with the </a:t>
            </a:r>
            <a:r>
              <a:rPr lang="en-US" altLang="en-US" sz="1100" dirty="0" err="1">
                <a:ea typeface="ＭＳ Ｐゴシック" pitchFamily="34" charset="-128"/>
              </a:rPr>
              <a:t>Photovoice</a:t>
            </a:r>
            <a:r>
              <a:rPr lang="en-US" altLang="en-US" sz="1100" dirty="0">
                <a:ea typeface="ＭＳ Ｐゴシック" pitchFamily="34" charset="-128"/>
              </a:rPr>
              <a:t> participants. If the photos are displayed in public, the aim may be to raise awareness and to start conversations among diverse stakeholders. </a:t>
            </a:r>
          </a:p>
          <a:p>
            <a:pPr>
              <a:lnSpc>
                <a:spcPct val="90000"/>
              </a:lnSpc>
            </a:pPr>
            <a:r>
              <a:rPr lang="en-US" altLang="en-US" sz="1100" dirty="0">
                <a:ea typeface="ＭＳ Ｐゴシック" pitchFamily="34" charset="-128"/>
              </a:rPr>
              <a:t>5. </a:t>
            </a:r>
            <a:r>
              <a:rPr lang="en-US" altLang="en-US" sz="1100" b="1" dirty="0">
                <a:ea typeface="ＭＳ Ｐゴシック" pitchFamily="34" charset="-128"/>
              </a:rPr>
              <a:t>Analyze and report results:</a:t>
            </a:r>
            <a:r>
              <a:rPr lang="en-US" altLang="en-US" sz="1100" dirty="0">
                <a:ea typeface="ＭＳ Ｐゴシック" pitchFamily="34" charset="-128"/>
              </a:rPr>
              <a:t> The information gathered through these discussions, as well as the photos themselves, can be included in the data analysis phase. The photos can also be part of the report to the community about the findings of the community assessment (</a:t>
            </a:r>
            <a:r>
              <a:rPr lang="en-US" altLang="en-US" sz="1100" dirty="0" err="1">
                <a:ea typeface="ＭＳ Ｐゴシック" pitchFamily="34" charset="-128"/>
              </a:rPr>
              <a:t>Catalani</a:t>
            </a:r>
            <a:r>
              <a:rPr lang="en-US" altLang="en-US" sz="1100" dirty="0">
                <a:ea typeface="ＭＳ Ｐゴシック" pitchFamily="34" charset="-128"/>
              </a:rPr>
              <a:t> &amp; </a:t>
            </a:r>
            <a:r>
              <a:rPr lang="en-US" altLang="en-US" sz="1100" dirty="0" err="1">
                <a:ea typeface="ＭＳ Ｐゴシック" pitchFamily="34" charset="-128"/>
              </a:rPr>
              <a:t>Minkler</a:t>
            </a:r>
            <a:r>
              <a:rPr lang="en-US" altLang="en-US" sz="1100" dirty="0">
                <a:ea typeface="ＭＳ Ｐゴシック" pitchFamily="34" charset="-128"/>
              </a:rPr>
              <a:t>, 2010). </a:t>
            </a:r>
          </a:p>
        </p:txBody>
      </p:sp>
      <p:sp>
        <p:nvSpPr>
          <p:cNvPr id="50180" name="Slide Number Placeholder 3"/>
          <p:cNvSpPr>
            <a:spLocks noGrp="1"/>
          </p:cNvSpPr>
          <p:nvPr>
            <p:ph type="sldNum" sz="quarter" idx="5"/>
          </p:nvPr>
        </p:nvSpPr>
        <p:spPr bwMode="auto">
          <a:noFill/>
          <a:ln>
            <a:miter lim="800000"/>
            <a:headEnd/>
            <a:tailEnd/>
          </a:ln>
        </p:spPr>
        <p:txBody>
          <a:bodyPr/>
          <a:lstStyle/>
          <a:p>
            <a:fld id="{BD9D3EA5-93A3-4BC9-97C6-9EE4A4F7B6AA}" type="slidenum">
              <a:rPr lang="en-US" altLang="en-US">
                <a:cs typeface="Arial" pitchFamily="34" charset="0"/>
              </a:rPr>
              <a:pPr/>
              <a:t>75</a:t>
            </a:fld>
            <a:endParaRPr lang="en-US" altLang="en-US">
              <a:cs typeface="Arial" pitchFamily="34" charset="0"/>
            </a:endParaRPr>
          </a:p>
        </p:txBody>
      </p:sp>
    </p:spTree>
    <p:extLst>
      <p:ext uri="{BB962C8B-B14F-4D97-AF65-F5344CB8AC3E}">
        <p14:creationId xmlns:p14="http://schemas.microsoft.com/office/powerpoint/2010/main" val="2874147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400">
                <a:solidFill>
                  <a:schemeClr val="tx1"/>
                </a:solidFill>
                <a:latin typeface="Arial" charset="0"/>
              </a:defRPr>
            </a:lvl1pPr>
            <a:lvl2pPr marL="742950" indent="-285750" defTabSz="931863" eaLnBrk="0" hangingPunct="0">
              <a:defRPr sz="2400">
                <a:solidFill>
                  <a:schemeClr val="tx1"/>
                </a:solidFill>
                <a:latin typeface="Arial" charset="0"/>
              </a:defRPr>
            </a:lvl2pPr>
            <a:lvl3pPr marL="1143000" indent="-228600" defTabSz="931863" eaLnBrk="0" hangingPunct="0">
              <a:defRPr sz="2400">
                <a:solidFill>
                  <a:schemeClr val="tx1"/>
                </a:solidFill>
                <a:latin typeface="Arial" charset="0"/>
              </a:defRPr>
            </a:lvl3pPr>
            <a:lvl4pPr marL="1600200" indent="-228600" defTabSz="931863" eaLnBrk="0" hangingPunct="0">
              <a:defRPr sz="2400">
                <a:solidFill>
                  <a:schemeClr val="tx1"/>
                </a:solidFill>
                <a:latin typeface="Arial" charset="0"/>
              </a:defRPr>
            </a:lvl4pPr>
            <a:lvl5pPr marL="2057400" indent="-228600" defTabSz="931863" eaLnBrk="0" hangingPunct="0">
              <a:defRPr sz="2400">
                <a:solidFill>
                  <a:schemeClr val="tx1"/>
                </a:solidFill>
                <a:latin typeface="Arial" charset="0"/>
              </a:defRPr>
            </a:lvl5pPr>
            <a:lvl6pPr marL="2514600" indent="-228600" algn="ctr" defTabSz="931863" eaLnBrk="0" fontAlgn="base" hangingPunct="0">
              <a:spcBef>
                <a:spcPct val="0"/>
              </a:spcBef>
              <a:spcAft>
                <a:spcPct val="0"/>
              </a:spcAft>
              <a:defRPr sz="2400">
                <a:solidFill>
                  <a:schemeClr val="tx1"/>
                </a:solidFill>
                <a:latin typeface="Arial" charset="0"/>
              </a:defRPr>
            </a:lvl6pPr>
            <a:lvl7pPr marL="2971800" indent="-228600" algn="ctr" defTabSz="931863" eaLnBrk="0" fontAlgn="base" hangingPunct="0">
              <a:spcBef>
                <a:spcPct val="0"/>
              </a:spcBef>
              <a:spcAft>
                <a:spcPct val="0"/>
              </a:spcAft>
              <a:defRPr sz="2400">
                <a:solidFill>
                  <a:schemeClr val="tx1"/>
                </a:solidFill>
                <a:latin typeface="Arial" charset="0"/>
              </a:defRPr>
            </a:lvl7pPr>
            <a:lvl8pPr marL="3429000" indent="-228600" algn="ctr" defTabSz="931863" eaLnBrk="0" fontAlgn="base" hangingPunct="0">
              <a:spcBef>
                <a:spcPct val="0"/>
              </a:spcBef>
              <a:spcAft>
                <a:spcPct val="0"/>
              </a:spcAft>
              <a:defRPr sz="2400">
                <a:solidFill>
                  <a:schemeClr val="tx1"/>
                </a:solidFill>
                <a:latin typeface="Arial" charset="0"/>
              </a:defRPr>
            </a:lvl8pPr>
            <a:lvl9pPr marL="3886200" indent="-228600" algn="ctr" defTabSz="931863" eaLnBrk="0" fontAlgn="base" hangingPunct="0">
              <a:spcBef>
                <a:spcPct val="0"/>
              </a:spcBef>
              <a:spcAft>
                <a:spcPct val="0"/>
              </a:spcAft>
              <a:defRPr sz="2400">
                <a:solidFill>
                  <a:schemeClr val="tx1"/>
                </a:solidFill>
                <a:latin typeface="Arial" charset="0"/>
              </a:defRPr>
            </a:lvl9pPr>
          </a:lstStyle>
          <a:p>
            <a:fld id="{B36E7181-FDF3-4433-84DC-207882ED9677}" type="slidenum">
              <a:rPr lang="en-US" altLang="en-US" sz="1200" smtClean="0">
                <a:latin typeface="Times New Roman" charset="0"/>
              </a:rPr>
              <a:pPr/>
              <a:t>76</a:t>
            </a:fld>
            <a:endParaRPr lang="en-US" altLang="en-US" sz="1200" dirty="0">
              <a:latin typeface="Times New Roman"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52228" name="Slide Number Placeholder 3"/>
          <p:cNvSpPr>
            <a:spLocks noGrp="1"/>
          </p:cNvSpPr>
          <p:nvPr>
            <p:ph type="sldNum" sz="quarter" idx="5"/>
          </p:nvPr>
        </p:nvSpPr>
        <p:spPr bwMode="auto">
          <a:noFill/>
          <a:ln>
            <a:miter lim="800000"/>
            <a:headEnd/>
            <a:tailEnd/>
          </a:ln>
        </p:spPr>
        <p:txBody>
          <a:bodyPr/>
          <a:lstStyle/>
          <a:p>
            <a:fld id="{3AA624FE-89D7-4767-B2F4-9C07A18C314C}" type="slidenum">
              <a:rPr lang="en-US" altLang="en-US">
                <a:cs typeface="Arial" pitchFamily="34" charset="0"/>
              </a:rPr>
              <a:pPr/>
              <a:t>77</a:t>
            </a:fld>
            <a:endParaRPr lang="en-US" altLang="en-US">
              <a:cs typeface="Arial" pitchFamily="34" charset="0"/>
            </a:endParaRPr>
          </a:p>
        </p:txBody>
      </p:sp>
    </p:spTree>
    <p:extLst>
      <p:ext uri="{BB962C8B-B14F-4D97-AF65-F5344CB8AC3E}">
        <p14:creationId xmlns:p14="http://schemas.microsoft.com/office/powerpoint/2010/main" val="226729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en-US" dirty="0">
                <a:ea typeface="ＭＳ Ｐゴシック" pitchFamily="34" charset="-128"/>
              </a:rPr>
              <a:t>Most nurses are familiar with the nursing process as it applies to individually focused nursing care. Using it to promote community health makes this same nursing process community focused. The phases of the nursing process that directly involve the community as patient begin at the start of the contract or partnership and include assessing, diagnosing, planning, implementing, and evaluating. </a:t>
            </a:r>
          </a:p>
          <a:p>
            <a:pPr eaLnBrk="1" hangingPunct="1"/>
            <a:endParaRPr lang="en-US" altLang="en-US" dirty="0">
              <a:ea typeface="ＭＳ Ｐゴシック" pitchFamily="34" charset="-128"/>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4C802E77-5B01-4EB6-90E8-E816D719BDA4}" type="slidenum">
              <a:rPr lang="en-US" altLang="en-US">
                <a:cs typeface="Arial" pitchFamily="34" charset="0"/>
              </a:rPr>
              <a:pPr/>
              <a:t>78</a:t>
            </a:fld>
            <a:endParaRPr lang="en-US" altLang="en-US">
              <a:cs typeface="Arial" pitchFamily="34" charset="0"/>
            </a:endParaRPr>
          </a:p>
        </p:txBody>
      </p:sp>
    </p:spTree>
    <p:extLst>
      <p:ext uri="{BB962C8B-B14F-4D97-AF65-F5344CB8AC3E}">
        <p14:creationId xmlns:p14="http://schemas.microsoft.com/office/powerpoint/2010/main" val="21196737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altLang="en-US">
              <a:ea typeface="ＭＳ Ｐゴシック" pitchFamily="34" charset="-128"/>
            </a:endParaRPr>
          </a:p>
        </p:txBody>
      </p:sp>
      <p:sp>
        <p:nvSpPr>
          <p:cNvPr id="54276" name="Slide Number Placeholder 3"/>
          <p:cNvSpPr>
            <a:spLocks noGrp="1"/>
          </p:cNvSpPr>
          <p:nvPr>
            <p:ph type="sldNum" sz="quarter" idx="5"/>
          </p:nvPr>
        </p:nvSpPr>
        <p:spPr bwMode="auto">
          <a:noFill/>
          <a:ln>
            <a:miter lim="800000"/>
            <a:headEnd/>
            <a:tailEnd/>
          </a:ln>
        </p:spPr>
        <p:txBody>
          <a:bodyPr/>
          <a:lstStyle/>
          <a:p>
            <a:fld id="{0C2D9194-995F-4F4B-AD1F-C81F16B0856A}" type="slidenum">
              <a:rPr lang="en-US" altLang="en-US">
                <a:cs typeface="Arial" pitchFamily="34" charset="0"/>
              </a:rPr>
              <a:pPr/>
              <a:t>79</a:t>
            </a:fld>
            <a:endParaRPr lang="en-US" altLang="en-US">
              <a:cs typeface="Arial" pitchFamily="34" charset="0"/>
            </a:endParaRPr>
          </a:p>
        </p:txBody>
      </p:sp>
    </p:spTree>
    <p:extLst>
      <p:ext uri="{BB962C8B-B14F-4D97-AF65-F5344CB8AC3E}">
        <p14:creationId xmlns:p14="http://schemas.microsoft.com/office/powerpoint/2010/main" val="5460977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55300" name="Slide Number Placeholder 3"/>
          <p:cNvSpPr>
            <a:spLocks noGrp="1"/>
          </p:cNvSpPr>
          <p:nvPr>
            <p:ph type="sldNum" sz="quarter" idx="5"/>
          </p:nvPr>
        </p:nvSpPr>
        <p:spPr bwMode="auto">
          <a:noFill/>
          <a:ln>
            <a:miter lim="800000"/>
            <a:headEnd/>
            <a:tailEnd/>
          </a:ln>
        </p:spPr>
        <p:txBody>
          <a:bodyPr/>
          <a:lstStyle/>
          <a:p>
            <a:fld id="{AFFC77B4-F68A-42F3-B21F-2D230579BBBB}" type="slidenum">
              <a:rPr lang="en-US" altLang="en-US">
                <a:cs typeface="Arial" pitchFamily="34" charset="0"/>
              </a:rPr>
              <a:pPr/>
              <a:t>80</a:t>
            </a:fld>
            <a:endParaRPr lang="en-US" altLang="en-US">
              <a:cs typeface="Arial" pitchFamily="34" charset="0"/>
            </a:endParaRPr>
          </a:p>
        </p:txBody>
      </p:sp>
    </p:spTree>
    <p:extLst>
      <p:ext uri="{BB962C8B-B14F-4D97-AF65-F5344CB8AC3E}">
        <p14:creationId xmlns:p14="http://schemas.microsoft.com/office/powerpoint/2010/main" val="14538904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56324" name="Slide Number Placeholder 3"/>
          <p:cNvSpPr>
            <a:spLocks noGrp="1"/>
          </p:cNvSpPr>
          <p:nvPr>
            <p:ph type="sldNum" sz="quarter" idx="5"/>
          </p:nvPr>
        </p:nvSpPr>
        <p:spPr bwMode="auto">
          <a:noFill/>
          <a:ln>
            <a:miter lim="800000"/>
            <a:headEnd/>
            <a:tailEnd/>
          </a:ln>
        </p:spPr>
        <p:txBody>
          <a:bodyPr/>
          <a:lstStyle/>
          <a:p>
            <a:fld id="{012204F7-7D56-41F1-8B4B-3B104AF88F1E}" type="slidenum">
              <a:rPr lang="en-US" altLang="en-US">
                <a:cs typeface="Arial" pitchFamily="34" charset="0"/>
              </a:rPr>
              <a:pPr/>
              <a:t>81</a:t>
            </a:fld>
            <a:endParaRPr lang="en-US" altLang="en-US">
              <a:cs typeface="Arial" pitchFamily="34" charset="0"/>
            </a:endParaRPr>
          </a:p>
        </p:txBody>
      </p:sp>
    </p:spTree>
    <p:extLst>
      <p:ext uri="{BB962C8B-B14F-4D97-AF65-F5344CB8AC3E}">
        <p14:creationId xmlns:p14="http://schemas.microsoft.com/office/powerpoint/2010/main" val="30212147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07FA97D2-FB5C-45A4-AAEB-AC172C7BDD43}" type="slidenum">
              <a:rPr lang="en-US" altLang="en-US">
                <a:cs typeface="Arial" pitchFamily="34" charset="0"/>
              </a:rPr>
              <a:pPr/>
              <a:t>82</a:t>
            </a:fld>
            <a:endParaRPr lang="en-US" altLang="en-US">
              <a:cs typeface="Arial" pitchFamily="34" charset="0"/>
            </a:endParaRPr>
          </a:p>
        </p:txBody>
      </p:sp>
    </p:spTree>
    <p:extLst>
      <p:ext uri="{BB962C8B-B14F-4D97-AF65-F5344CB8AC3E}">
        <p14:creationId xmlns:p14="http://schemas.microsoft.com/office/powerpoint/2010/main" val="28520952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ea typeface="ＭＳ Ｐゴシック" pitchFamily="34" charset="-128"/>
            </a:endParaRPr>
          </a:p>
        </p:txBody>
      </p:sp>
      <p:sp>
        <p:nvSpPr>
          <p:cNvPr id="60420" name="Slide Number Placeholder 3"/>
          <p:cNvSpPr>
            <a:spLocks noGrp="1"/>
          </p:cNvSpPr>
          <p:nvPr>
            <p:ph type="sldNum" sz="quarter" idx="5"/>
          </p:nvPr>
        </p:nvSpPr>
        <p:spPr bwMode="auto">
          <a:noFill/>
          <a:ln>
            <a:miter lim="800000"/>
            <a:headEnd/>
            <a:tailEnd/>
          </a:ln>
        </p:spPr>
        <p:txBody>
          <a:bodyPr/>
          <a:lstStyle/>
          <a:p>
            <a:fld id="{37D93A9D-EF52-49A1-AC5E-523027291BE9}" type="slidenum">
              <a:rPr lang="en-US" altLang="en-US">
                <a:cs typeface="Arial" pitchFamily="34" charset="0"/>
              </a:rPr>
              <a:pPr/>
              <a:t>83</a:t>
            </a:fld>
            <a:endParaRPr lang="en-US" altLang="en-US">
              <a:cs typeface="Arial" pitchFamily="34" charset="0"/>
            </a:endParaRPr>
          </a:p>
        </p:txBody>
      </p:sp>
    </p:spTree>
    <p:extLst>
      <p:ext uri="{BB962C8B-B14F-4D97-AF65-F5344CB8AC3E}">
        <p14:creationId xmlns:p14="http://schemas.microsoft.com/office/powerpoint/2010/main" val="3415359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Slide Number Placeholder 7"/>
          <p:cNvSpPr>
            <a:spLocks noGrp="1"/>
          </p:cNvSpPr>
          <p:nvPr>
            <p:ph type="sldNum" sz="quarter" idx="10"/>
          </p:nvPr>
        </p:nvSpPr>
        <p:spPr>
          <a:ln/>
        </p:spPr>
        <p:txBody>
          <a:bodyPr/>
          <a:lstStyle>
            <a:lvl1pPr>
              <a:defRPr/>
            </a:lvl1pPr>
          </a:lstStyle>
          <a:p>
            <a:pPr>
              <a:defRPr/>
            </a:pPr>
            <a:r>
              <a:rPr lang="en-GB" dirty="0"/>
              <a:t> </a:t>
            </a:r>
            <a:fld id="{CD2521B1-396C-4E46-828C-9583455FEF1D}" type="slidenum">
              <a:rPr lang="en-GB"/>
              <a:pPr>
                <a:defRPr/>
              </a:pPr>
              <a:t>‹#›</a:t>
            </a:fld>
            <a:endParaRPr lang="en-GB" dirty="0"/>
          </a:p>
        </p:txBody>
      </p:sp>
      <p:sp>
        <p:nvSpPr>
          <p:cNvPr id="5" name="Footer Placeholder 8"/>
          <p:cNvSpPr>
            <a:spLocks noGrp="1"/>
          </p:cNvSpPr>
          <p:nvPr>
            <p:ph type="ftr" sz="quarter" idx="11"/>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464457" y="1641475"/>
            <a:ext cx="8229599" cy="44545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itle 12"/>
          <p:cNvSpPr>
            <a:spLocks noGrp="1"/>
          </p:cNvSpPr>
          <p:nvPr>
            <p:ph type="title"/>
          </p:nvPr>
        </p:nvSpPr>
        <p:spPr/>
        <p:txBody>
          <a:bodyPr/>
          <a:lstStyle/>
          <a:p>
            <a:r>
              <a:rPr lang="en-US"/>
              <a:t>Click to edit Master title style</a:t>
            </a:r>
          </a:p>
        </p:txBody>
      </p:sp>
      <p:sp>
        <p:nvSpPr>
          <p:cNvPr id="4" name="Slide Number Placeholder 7"/>
          <p:cNvSpPr>
            <a:spLocks noGrp="1"/>
          </p:cNvSpPr>
          <p:nvPr>
            <p:ph type="sldNum" sz="quarter" idx="10"/>
          </p:nvPr>
        </p:nvSpPr>
        <p:spPr>
          <a:ln/>
        </p:spPr>
        <p:txBody>
          <a:bodyPr/>
          <a:lstStyle>
            <a:lvl1pPr>
              <a:defRPr/>
            </a:lvl1pPr>
          </a:lstStyle>
          <a:p>
            <a:pPr>
              <a:defRPr/>
            </a:pPr>
            <a:r>
              <a:rPr lang="en-GB" dirty="0"/>
              <a:t> </a:t>
            </a:r>
            <a:fld id="{4E6C65C9-8AC5-4D56-B66C-DDD83D296B90}" type="slidenum">
              <a:rPr lang="en-GB"/>
              <a:pPr>
                <a:defRPr/>
              </a:pPr>
              <a:t>‹#›</a:t>
            </a:fld>
            <a:endParaRPr lang="en-GB" dirty="0"/>
          </a:p>
        </p:txBody>
      </p:sp>
      <p:sp>
        <p:nvSpPr>
          <p:cNvPr id="5" name="Footer Placeholder 8"/>
          <p:cNvSpPr>
            <a:spLocks noGrp="1"/>
          </p:cNvSpPr>
          <p:nvPr>
            <p:ph type="ftr" sz="quarter" idx="11"/>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itle 8"/>
          <p:cNvSpPr>
            <a:spLocks noGrp="1"/>
          </p:cNvSpPr>
          <p:nvPr>
            <p:ph type="title"/>
          </p:nvPr>
        </p:nvSpPr>
        <p:spPr/>
        <p:txBody>
          <a:bodyPr/>
          <a:lstStyle/>
          <a:p>
            <a:r>
              <a:rPr lang="en-US"/>
              <a:t>Click to edit Master title style</a:t>
            </a:r>
          </a:p>
        </p:txBody>
      </p:sp>
      <p:sp>
        <p:nvSpPr>
          <p:cNvPr id="4" name="Slide Number Placeholder 7"/>
          <p:cNvSpPr>
            <a:spLocks noGrp="1"/>
          </p:cNvSpPr>
          <p:nvPr>
            <p:ph type="sldNum" sz="quarter" idx="10"/>
          </p:nvPr>
        </p:nvSpPr>
        <p:spPr>
          <a:ln/>
        </p:spPr>
        <p:txBody>
          <a:bodyPr/>
          <a:lstStyle>
            <a:lvl1pPr>
              <a:defRPr/>
            </a:lvl1pPr>
          </a:lstStyle>
          <a:p>
            <a:pPr>
              <a:defRPr/>
            </a:pPr>
            <a:r>
              <a:rPr lang="en-GB" dirty="0"/>
              <a:t> </a:t>
            </a:r>
            <a:fld id="{B1BC8424-74A7-4D5F-8992-ABED6220EEB0}" type="slidenum">
              <a:rPr lang="en-GB"/>
              <a:pPr>
                <a:defRPr/>
              </a:pPr>
              <a:t>‹#›</a:t>
            </a:fld>
            <a:endParaRPr lang="en-GB" dirty="0"/>
          </a:p>
        </p:txBody>
      </p:sp>
      <p:sp>
        <p:nvSpPr>
          <p:cNvPr id="5" name="Footer Placeholder 8"/>
          <p:cNvSpPr>
            <a:spLocks noGrp="1"/>
          </p:cNvSpPr>
          <p:nvPr>
            <p:ph type="ftr" sz="quarter" idx="11"/>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7" name="Content Placeholder 2"/>
          <p:cNvSpPr>
            <a:spLocks noGrp="1"/>
          </p:cNvSpPr>
          <p:nvPr>
            <p:ph idx="1"/>
          </p:nvPr>
        </p:nvSpPr>
        <p:spPr>
          <a:xfrm>
            <a:off x="464457" y="1641475"/>
            <a:ext cx="8229599" cy="4454525"/>
          </a:xfrm>
        </p:spPr>
        <p:txBody>
          <a:bodyPr/>
          <a:lstStyle>
            <a:lvl1pPr>
              <a:buClr>
                <a:schemeClr val="tx1"/>
              </a:buClr>
              <a:defRPr/>
            </a:lvl1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7"/>
          <p:cNvSpPr>
            <a:spLocks noGrp="1"/>
          </p:cNvSpPr>
          <p:nvPr>
            <p:ph type="sldNum" sz="quarter" idx="10"/>
          </p:nvPr>
        </p:nvSpPr>
        <p:spPr>
          <a:ln/>
        </p:spPr>
        <p:txBody>
          <a:bodyPr/>
          <a:lstStyle>
            <a:lvl1pPr>
              <a:defRPr/>
            </a:lvl1pPr>
          </a:lstStyle>
          <a:p>
            <a:pPr>
              <a:defRPr/>
            </a:pPr>
            <a:r>
              <a:rPr lang="en-GB" dirty="0"/>
              <a:t> </a:t>
            </a:r>
            <a:fld id="{AA1ADE4F-01ED-4BF5-8617-DE20CFCD1805}" type="slidenum">
              <a:rPr lang="en-GB"/>
              <a:pPr>
                <a:defRPr/>
              </a:pPr>
              <a:t>‹#›</a:t>
            </a:fld>
            <a:endParaRPr lang="en-GB" dirty="0"/>
          </a:p>
        </p:txBody>
      </p:sp>
      <p:sp>
        <p:nvSpPr>
          <p:cNvPr id="5" name="Footer Placeholder 8"/>
          <p:cNvSpPr>
            <a:spLocks noGrp="1"/>
          </p:cNvSpPr>
          <p:nvPr>
            <p:ph type="ftr" sz="quarter" idx="11"/>
          </p:nvPr>
        </p:nvSpPr>
        <p:spPr/>
        <p:txBody>
          <a:bodyPr/>
          <a:lstStyle>
            <a:lvl1pPr>
              <a:defRPr/>
            </a:lvl1pPr>
          </a:lstStyle>
          <a:p>
            <a:pPr>
              <a:defRPr/>
            </a:pPr>
            <a:r>
              <a:rPr lang="en-US" dirty="0"/>
              <a:t>Copyright © 2016 by Elsevier Inc.</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1"/>
          <p:cNvSpPr>
            <a:spLocks noGrp="1"/>
          </p:cNvSpPr>
          <p:nvPr>
            <p:ph type="title"/>
          </p:nvPr>
        </p:nvSpPr>
        <p:spPr/>
        <p:txBody>
          <a:bodyPr/>
          <a:lstStyle/>
          <a:p>
            <a:r>
              <a:rPr lang="en-US"/>
              <a:t>Click to edit Master title style</a:t>
            </a:r>
          </a:p>
        </p:txBody>
      </p:sp>
      <p:sp>
        <p:nvSpPr>
          <p:cNvPr id="7" name="Slide Number Placeholder 7"/>
          <p:cNvSpPr>
            <a:spLocks noGrp="1"/>
          </p:cNvSpPr>
          <p:nvPr>
            <p:ph type="sldNum" sz="quarter" idx="10"/>
          </p:nvPr>
        </p:nvSpPr>
        <p:spPr>
          <a:ln/>
        </p:spPr>
        <p:txBody>
          <a:bodyPr/>
          <a:lstStyle>
            <a:lvl1pPr>
              <a:defRPr/>
            </a:lvl1pPr>
          </a:lstStyle>
          <a:p>
            <a:pPr>
              <a:defRPr/>
            </a:pPr>
            <a:r>
              <a:rPr lang="en-GB" dirty="0"/>
              <a:t> </a:t>
            </a:r>
            <a:fld id="{72D835C9-2986-4C10-B474-8F81B86AD13F}" type="slidenum">
              <a:rPr lang="en-GB"/>
              <a:pPr>
                <a:defRPr/>
              </a:pPr>
              <a:t>‹#›</a:t>
            </a:fld>
            <a:endParaRPr lang="en-GB" dirty="0"/>
          </a:p>
        </p:txBody>
      </p:sp>
      <p:sp>
        <p:nvSpPr>
          <p:cNvPr id="8" name="Footer Placeholder 8"/>
          <p:cNvSpPr>
            <a:spLocks noGrp="1"/>
          </p:cNvSpPr>
          <p:nvPr>
            <p:ph type="ftr" sz="quarter" idx="11"/>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1143000"/>
          </a:xfrm>
        </p:spPr>
        <p:txBody>
          <a:bodyPr/>
          <a:lstStyle/>
          <a:p>
            <a:r>
              <a:rPr lang="en-US"/>
              <a:t>Click to edit Master title style</a:t>
            </a:r>
          </a:p>
        </p:txBody>
      </p:sp>
      <p:sp>
        <p:nvSpPr>
          <p:cNvPr id="5" name="Content Placeholder 2"/>
          <p:cNvSpPr>
            <a:spLocks noGrp="1"/>
          </p:cNvSpPr>
          <p:nvPr>
            <p:ph sz="half" idx="1"/>
          </p:nvPr>
        </p:nvSpPr>
        <p:spPr>
          <a:xfrm>
            <a:off x="457200" y="1641475"/>
            <a:ext cx="4044387"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sz="half" idx="12"/>
          </p:nvPr>
        </p:nvSpPr>
        <p:spPr>
          <a:xfrm>
            <a:off x="4642413" y="1641475"/>
            <a:ext cx="4044387"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13"/>
          </p:nvPr>
        </p:nvSpPr>
        <p:spPr>
          <a:ln/>
        </p:spPr>
        <p:txBody>
          <a:bodyPr/>
          <a:lstStyle>
            <a:lvl1pPr>
              <a:defRPr/>
            </a:lvl1pPr>
          </a:lstStyle>
          <a:p>
            <a:pPr>
              <a:defRPr/>
            </a:pPr>
            <a:r>
              <a:rPr lang="en-GB" dirty="0"/>
              <a:t> </a:t>
            </a:r>
            <a:fld id="{60C8EF6C-9360-47DC-BCFE-89470B8F016E}" type="slidenum">
              <a:rPr lang="en-GB"/>
              <a:pPr>
                <a:defRPr/>
              </a:pPr>
              <a:t>‹#›</a:t>
            </a:fld>
            <a:endParaRPr lang="en-GB" dirty="0"/>
          </a:p>
        </p:txBody>
      </p:sp>
      <p:sp>
        <p:nvSpPr>
          <p:cNvPr id="9" name="Footer Placeholder 8"/>
          <p:cNvSpPr>
            <a:spLocks noGrp="1"/>
          </p:cNvSpPr>
          <p:nvPr>
            <p:ph type="ftr" sz="quarter" idx="14"/>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64457" y="1641475"/>
            <a:ext cx="8229599" cy="44545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7"/>
          <p:cNvSpPr>
            <a:spLocks noGrp="1"/>
          </p:cNvSpPr>
          <p:nvPr>
            <p:ph type="sldNum" sz="quarter" idx="10"/>
          </p:nvPr>
        </p:nvSpPr>
        <p:spPr>
          <a:ln/>
        </p:spPr>
        <p:txBody>
          <a:bodyPr/>
          <a:lstStyle>
            <a:lvl1pPr>
              <a:defRPr/>
            </a:lvl1pPr>
          </a:lstStyle>
          <a:p>
            <a:pPr>
              <a:defRPr/>
            </a:pPr>
            <a:r>
              <a:rPr lang="en-GB" dirty="0"/>
              <a:t> </a:t>
            </a:r>
            <a:fld id="{163CB3FE-3C4B-4F66-B264-3061062CDEB3}" type="slidenum">
              <a:rPr lang="en-GB"/>
              <a:pPr>
                <a:defRPr/>
              </a:pPr>
              <a:t>‹#›</a:t>
            </a:fld>
            <a:endParaRPr lang="en-GB" dirty="0"/>
          </a:p>
        </p:txBody>
      </p:sp>
      <p:sp>
        <p:nvSpPr>
          <p:cNvPr id="6" name="Footer Placeholder 8"/>
          <p:cNvSpPr>
            <a:spLocks noGrp="1"/>
          </p:cNvSpPr>
          <p:nvPr>
            <p:ph type="ftr" sz="quarter" idx="11"/>
          </p:nvPr>
        </p:nvSpPr>
        <p:spPr/>
        <p:txBody>
          <a:bodyPr/>
          <a:lstStyle>
            <a:lvl1pPr>
              <a:defRPr/>
            </a:lvl1pPr>
          </a:lstStyle>
          <a:p>
            <a:pPr>
              <a:defRPr/>
            </a:pPr>
            <a:r>
              <a:rPr lang="en-US" dirty="0"/>
              <a:t>Copyright © 2016 by Elsevier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17" name="Footer Placeholder 16"/>
          <p:cNvSpPr>
            <a:spLocks noGrp="1"/>
          </p:cNvSpPr>
          <p:nvPr>
            <p:ph type="ftr" sz="quarter" idx="11"/>
          </p:nvPr>
        </p:nvSpPr>
        <p:spPr/>
        <p:txBody>
          <a:bodyPr/>
          <a:lstStyle/>
          <a:p>
            <a:pPr>
              <a:defRPr/>
            </a:pPr>
            <a:r>
              <a:rPr lang="en-US"/>
              <a:t>Copyright © 2016 by Elsevier Inc.</a:t>
            </a:r>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r>
              <a:rPr lang="en-GB"/>
              <a:t> </a:t>
            </a:r>
            <a:fld id="{CD2521B1-396C-4E46-828C-9583455FEF1D}" type="slidenum">
              <a:rPr lang="en-GB" smtClean="0"/>
              <a:pPr>
                <a:defRPr/>
              </a:pPr>
              <a:t>‹#›</a:t>
            </a:fld>
            <a:endParaRPr lang="en-GB"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5" name="Footer Placeholder 4"/>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pPr>
              <a:defRPr/>
            </a:pPr>
            <a:r>
              <a:rPr lang="en-GB"/>
              <a:t> </a:t>
            </a:r>
            <a:fld id="{4E6C65C9-8AC5-4D56-B66C-DDD83D296B90}" type="slidenum">
              <a:rPr lang="en-GB" smtClean="0"/>
              <a:pPr>
                <a:defRPr/>
              </a:pPr>
              <a:t>‹#›</a:t>
            </a:fld>
            <a:endParaRPr lang="en-GB"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pPr>
              <a:defRPr/>
            </a:pPr>
            <a:r>
              <a:rPr lang="en-US"/>
              <a:t>Copyright © 2016 by Elsevier Inc.</a:t>
            </a:r>
            <a:endParaRPr lang="en-US" dirty="0"/>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pPr>
              <a:defRPr/>
            </a:pPr>
            <a:r>
              <a:rPr lang="en-GB"/>
              <a:t> </a:t>
            </a:r>
            <a:fld id="{B1BC8424-74A7-4D5F-8992-ABED6220EEB0}" type="slidenum">
              <a:rPr lang="en-GB" smtClean="0"/>
              <a:pPr>
                <a:defRPr/>
              </a:pPr>
              <a:t>‹#›</a:t>
            </a:fld>
            <a:endParaRPr lang="en-GB"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pPr eaLnBrk="1" latinLnBrk="0" hangingPunct="1"/>
            <a:fld id="{9D21D778-B565-4D7E-94D7-64010A445B68}" type="datetimeFigureOut">
              <a:rPr lang="en-US" smtClean="0"/>
              <a:pPr eaLnBrk="1" latinLnBrk="0" hangingPunct="1"/>
              <a:t>4/1/2018</a:t>
            </a:fld>
            <a:endParaRPr lang="en-US"/>
          </a:p>
        </p:txBody>
      </p:sp>
      <p:sp>
        <p:nvSpPr>
          <p:cNvPr id="6" name="Footer Placeholder 5"/>
          <p:cNvSpPr>
            <a:spLocks noGrp="1"/>
          </p:cNvSpPr>
          <p:nvPr>
            <p:ph type="ftr" sz="quarter" idx="11"/>
          </p:nvPr>
        </p:nvSpPr>
        <p:spPr/>
        <p:txBody>
          <a:bodyPr/>
          <a:lstStyle/>
          <a:p>
            <a:pPr>
              <a:defRPr/>
            </a:pPr>
            <a:r>
              <a:rPr lang="en-US"/>
              <a:t>Copyright © 2016 by Elsevier Inc.</a:t>
            </a:r>
            <a:endParaRPr lang="en-US" dirty="0"/>
          </a:p>
        </p:txBody>
      </p:sp>
      <p:sp>
        <p:nvSpPr>
          <p:cNvPr id="7" name="Slide Number Placeholder 6"/>
          <p:cNvSpPr>
            <a:spLocks noGrp="1"/>
          </p:cNvSpPr>
          <p:nvPr>
            <p:ph type="sldNum" sz="quarter" idx="12"/>
          </p:nvPr>
        </p:nvSpPr>
        <p:spPr/>
        <p:txBody>
          <a:bodyPr/>
          <a:lstStyle/>
          <a:p>
            <a:pPr>
              <a:defRPr/>
            </a:pPr>
            <a:r>
              <a:rPr lang="en-GB"/>
              <a:t> </a:t>
            </a:r>
            <a:fld id="{B9C65A9B-955F-47ED-81A1-C05A04F9B053}" type="slidenum">
              <a:rPr lang="en-GB" smtClean="0"/>
              <a:pPr>
                <a:defRPr/>
              </a:pPr>
              <a:t>‹#›</a:t>
            </a:fld>
            <a:endParaRPr lang="en-GB"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8" name="Footer Placeholder 7"/>
          <p:cNvSpPr>
            <a:spLocks noGrp="1"/>
          </p:cNvSpPr>
          <p:nvPr>
            <p:ph type="ftr" sz="quarter" idx="11"/>
          </p:nvPr>
        </p:nvSpPr>
        <p:spPr>
          <a:xfrm>
            <a:off x="304800" y="6409944"/>
            <a:ext cx="3581400" cy="365760"/>
          </a:xfrm>
        </p:spPr>
        <p:txBody>
          <a:bodyPr/>
          <a:lstStyle/>
          <a:p>
            <a:pPr>
              <a:defRPr/>
            </a:pPr>
            <a:r>
              <a:rPr lang="en-US"/>
              <a:t>Copyright © 2016 by Elsevier Inc.</a:t>
            </a:r>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pPr>
              <a:defRPr/>
            </a:pPr>
            <a:r>
              <a:rPr lang="en-GB"/>
              <a:t> </a:t>
            </a:r>
            <a:fld id="{72D835C9-2986-4C10-B474-8F81B86AD13F}" type="slidenum">
              <a:rPr lang="en-GB" smtClean="0"/>
              <a:pPr>
                <a:defRPr/>
              </a:pPr>
              <a:t>‹#›</a:t>
            </a:fld>
            <a:endParaRPr lang="en-GB" dirty="0"/>
          </a:p>
        </p:txBody>
      </p:sp>
      <p:sp>
        <p:nvSpPr>
          <p:cNvPr id="23" name="Title 22"/>
          <p:cNvSpPr>
            <a:spLocks noGrp="1"/>
          </p:cNvSpPr>
          <p:nvPr>
            <p:ph type="title"/>
          </p:nvPr>
        </p:nvSpPr>
        <p:spPr/>
        <p:txBody>
          <a:bodyPr rtlCol="0" anchor="b" anchorCtr="0"/>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4" name="Footer Placeholder 3"/>
          <p:cNvSpPr>
            <a:spLocks noGrp="1"/>
          </p:cNvSpPr>
          <p:nvPr>
            <p:ph type="ftr" sz="quarter" idx="11"/>
          </p:nvPr>
        </p:nvSpPr>
        <p:spPr/>
        <p:txBody>
          <a:bodyPr/>
          <a:lstStyle/>
          <a:p>
            <a:pPr>
              <a:defRPr/>
            </a:pPr>
            <a:r>
              <a:rPr lang="en-US"/>
              <a:t>Copyright © 2016 by Elsevier Inc.</a:t>
            </a:r>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pPr>
              <a:defRPr/>
            </a:pPr>
            <a:r>
              <a:rPr lang="en-GB"/>
              <a:t> </a:t>
            </a:r>
            <a:fld id="{B9C65A9B-955F-47ED-81A1-C05A04F9B053}" type="slidenum">
              <a:rPr lang="en-GB" smtClean="0"/>
              <a:pPr>
                <a:defRPr/>
              </a:pPr>
              <a:t>‹#›</a:t>
            </a:fld>
            <a:endParaRPr lang="en-GB" dirty="0"/>
          </a:p>
        </p:txBody>
      </p:sp>
    </p:spTree>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pPr>
              <a:defRPr/>
            </a:pPr>
            <a:r>
              <a:rPr lang="en-GB"/>
              <a:t> </a:t>
            </a:r>
            <a:fld id="{B9C65A9B-955F-47ED-81A1-C05A04F9B053}" type="slidenum">
              <a:rPr lang="en-GB" smtClean="0"/>
              <a:pPr>
                <a:defRPr/>
              </a:pPr>
              <a:t>‹#›</a:t>
            </a:fld>
            <a:endParaRPr lang="en-GB" dirty="0"/>
          </a:p>
        </p:txBody>
      </p:sp>
    </p:spTree>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a:t>Click to edit Master title style</a:t>
            </a:r>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pPr>
              <a:defRPr/>
            </a:pPr>
            <a:r>
              <a:rPr lang="en-GB"/>
              <a:t> </a:t>
            </a:r>
            <a:fld id="{B9C65A9B-955F-47ED-81A1-C05A04F9B053}" type="slidenum">
              <a:rPr lang="en-GB" smtClean="0"/>
              <a:pPr>
                <a:defRPr/>
              </a:pPr>
              <a:t>‹#›</a:t>
            </a:fld>
            <a:endParaRPr lang="en-GB"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6" name="Footer Placeholder 5"/>
          <p:cNvSpPr>
            <a:spLocks noGrp="1"/>
          </p:cNvSpPr>
          <p:nvPr>
            <p:ph type="ftr" sz="quarter" idx="11"/>
          </p:nvPr>
        </p:nvSpPr>
        <p:spPr>
          <a:xfrm>
            <a:off x="301752" y="6410848"/>
            <a:ext cx="3383280" cy="365760"/>
          </a:xfrm>
        </p:spPr>
        <p:txBody>
          <a:bodyPr/>
          <a:lstStyle/>
          <a:p>
            <a:pPr>
              <a:defRPr/>
            </a:pPr>
            <a:r>
              <a:rPr lang="en-US"/>
              <a:t>Copyright © 2016 by Elsevier Inc.</a:t>
            </a:r>
            <a:endParaRPr lang="en-US" dirty="0"/>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pPr>
              <a:defRPr/>
            </a:pPr>
            <a:r>
              <a:rPr lang="en-GB"/>
              <a:t> </a:t>
            </a:r>
            <a:fld id="{B9C65A9B-955F-47ED-81A1-C05A04F9B053}" type="slidenum">
              <a:rPr lang="en-GB" smtClean="0"/>
              <a:pPr>
                <a:defRPr/>
              </a:pPr>
              <a:t>‹#›</a:t>
            </a:fld>
            <a:endParaRPr lang="en-GB"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a:t>Click to edit Master title style</a:t>
            </a:r>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pPr eaLnBrk="1" latinLnBrk="0" hangingPunct="1"/>
            <a:fld id="{9D21D778-B565-4D7E-94D7-64010A445B68}" type="datetimeFigureOut">
              <a:rPr lang="en-US" smtClean="0"/>
              <a:pPr eaLnBrk="1" latinLnBrk="0" hangingPunct="1"/>
              <a:t>4/1/2018</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pPr>
              <a:defRPr/>
            </a:pPr>
            <a:r>
              <a:rPr lang="en-US"/>
              <a:t>Copyright © 2016 by Elsevier Inc.</a:t>
            </a:r>
            <a:endParaRPr lang="en-US" dirty="0"/>
          </a:p>
        </p:txBody>
      </p:sp>
    </p:spTree>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5" name="Footer Placeholder 4"/>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B9C65A9B-955F-47ED-81A1-C05A04F9B053}" type="slidenum">
              <a:rPr lang="en-GB" smtClean="0"/>
              <a:pPr>
                <a:defRPr/>
              </a:pPr>
              <a:t>‹#›</a:t>
            </a:fld>
            <a:endParaRPr lang="en-GB" dirty="0"/>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pPr>
              <a:defRPr/>
            </a:pPr>
            <a:r>
              <a:rPr lang="en-GB"/>
              <a:t> </a:t>
            </a:r>
            <a:fld id="{B9C65A9B-955F-47ED-81A1-C05A04F9B053}" type="slidenum">
              <a:rPr lang="en-GB" smtClean="0"/>
              <a:pPr>
                <a:defRPr/>
              </a:pPr>
              <a:t>‹#›</a:t>
            </a:fld>
            <a:endParaRPr lang="en-GB"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4/1/2018</a:t>
            </a:fld>
            <a:endParaRPr lang="en-US"/>
          </a:p>
        </p:txBody>
      </p:sp>
      <p:sp>
        <p:nvSpPr>
          <p:cNvPr id="5" name="Footer Placeholder 4"/>
          <p:cNvSpPr>
            <a:spLocks noGrp="1"/>
          </p:cNvSpPr>
          <p:nvPr>
            <p:ph type="ftr" sz="quarter" idx="11"/>
          </p:nvPr>
        </p:nvSpPr>
        <p:spPr/>
        <p:txBody>
          <a:bodyPr/>
          <a:lstStyle/>
          <a:p>
            <a:pPr>
              <a:defRPr/>
            </a:pPr>
            <a:r>
              <a:rPr lang="en-US"/>
              <a:t>Copyright © 2016 by Elsevier Inc.</a:t>
            </a:r>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10599561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25807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12172896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3921233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872037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AE5C2BA-CDD3-CE49-886F-2F9EFE00A49D}" type="slidenum">
              <a:rPr lang="en-US" smtClean="0"/>
              <a:pPr/>
              <a:t>‹#›</a:t>
            </a:fld>
            <a:endParaRPr lang="en-US" dirty="0"/>
          </a:p>
        </p:txBody>
      </p:sp>
      <p:pic>
        <p:nvPicPr>
          <p:cNvPr id="8" name="Picture 7" descr="WK_CMYK.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1307"/>
            <a:ext cx="1317367" cy="209022"/>
          </a:xfrm>
          <a:prstGeom prst="rect">
            <a:avLst/>
          </a:prstGeom>
        </p:spPr>
      </p:pic>
      <p:sp>
        <p:nvSpPr>
          <p:cNvPr id="5" name="Footer Placeholder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900" b="0" i="0">
                <a:solidFill>
                  <a:schemeClr val="tx1">
                    <a:tint val="75000"/>
                  </a:schemeClr>
                </a:solidFill>
                <a:latin typeface="Trebuchet MS"/>
                <a:cs typeface="Trebuchet MS"/>
              </a:defRPr>
            </a:lvl1pPr>
          </a:lstStyle>
          <a:p>
            <a:r>
              <a:rPr lang="en-US" dirty="0"/>
              <a:t>Copyright © 2016 Wolters Kluwer • All Rights Reserved</a:t>
            </a:r>
          </a:p>
        </p:txBody>
      </p:sp>
    </p:spTree>
    <p:extLst>
      <p:ext uri="{BB962C8B-B14F-4D97-AF65-F5344CB8AC3E}">
        <p14:creationId xmlns:p14="http://schemas.microsoft.com/office/powerpoint/2010/main" val="171294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7" name="Content Placeholder 2"/>
          <p:cNvSpPr>
            <a:spLocks noGrp="1"/>
          </p:cNvSpPr>
          <p:nvPr>
            <p:ph idx="1"/>
          </p:nvPr>
        </p:nvSpPr>
        <p:spPr>
          <a:xfrm>
            <a:off x="464457" y="1641475"/>
            <a:ext cx="8229599" cy="4454525"/>
          </a:xfrm>
        </p:spPr>
        <p:txBody>
          <a:bodyPr/>
          <a:lstStyle>
            <a:lvl1pPr>
              <a:buClr>
                <a:schemeClr val="tx1"/>
              </a:buClr>
              <a:defRPr/>
            </a:lvl1pPr>
            <a:lvl3pPr>
              <a:buClr>
                <a:schemeClr val="tx1"/>
              </a:buClr>
              <a:defRPr/>
            </a:lvl3pPr>
            <a:lvl4pPr>
              <a:buClr>
                <a:schemeClr val="tx1"/>
              </a:buClr>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7"/>
          <p:cNvSpPr>
            <a:spLocks noGrp="1"/>
          </p:cNvSpPr>
          <p:nvPr>
            <p:ph type="sldNum" sz="quarter" idx="10"/>
          </p:nvPr>
        </p:nvSpPr>
        <p:spPr>
          <a:ln/>
        </p:spPr>
        <p:txBody>
          <a:bodyPr/>
          <a:lstStyle>
            <a:lvl1pPr>
              <a:defRPr/>
            </a:lvl1pPr>
          </a:lstStyle>
          <a:p>
            <a:pPr>
              <a:defRPr/>
            </a:pPr>
            <a:r>
              <a:rPr lang="en-GB"/>
              <a:t> </a:t>
            </a:r>
            <a:fld id="{40012F26-3EF6-4906-8DF1-F22C513C6244}" type="slidenum">
              <a:rPr lang="en-GB"/>
              <a:pPr>
                <a:defRPr/>
              </a:pPr>
              <a:t>‹#›</a:t>
            </a:fld>
            <a:endParaRPr lang="en-GB"/>
          </a:p>
        </p:txBody>
      </p:sp>
      <p:sp>
        <p:nvSpPr>
          <p:cNvPr id="6" name="Footer Placeholder 8"/>
          <p:cNvSpPr>
            <a:spLocks noGrp="1"/>
          </p:cNvSpPr>
          <p:nvPr>
            <p:ph type="ftr" sz="quarter" idx="11"/>
          </p:nvPr>
        </p:nvSpPr>
        <p:spPr>
          <a:xfrm>
            <a:off x="1630364" y="6461125"/>
            <a:ext cx="5631828" cy="381000"/>
          </a:xfrm>
        </p:spPr>
        <p:txBody>
          <a:bodyPr/>
          <a:lstStyle>
            <a:lvl1pPr>
              <a:defRPr/>
            </a:lvl1pPr>
          </a:lstStyle>
          <a:p>
            <a:pPr algn="ctr">
              <a:defRPr/>
            </a:pPr>
            <a:r>
              <a:rPr lang="en-US"/>
              <a:t>Copyright © 2016 by Elsevier Inc.</a:t>
            </a:r>
            <a:endParaRPr lang="en-US" dirty="0"/>
          </a:p>
        </p:txBody>
      </p:sp>
    </p:spTree>
    <p:extLst>
      <p:ext uri="{BB962C8B-B14F-4D97-AF65-F5344CB8AC3E}">
        <p14:creationId xmlns:p14="http://schemas.microsoft.com/office/powerpoint/2010/main" val="33263068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274638"/>
            <a:ext cx="8229600" cy="1143000"/>
          </a:xfrm>
        </p:spPr>
        <p:txBody>
          <a:bodyPr/>
          <a:lstStyle/>
          <a:p>
            <a:r>
              <a:rPr lang="en-US"/>
              <a:t>Click to edit Master title style</a:t>
            </a:r>
          </a:p>
        </p:txBody>
      </p:sp>
      <p:sp>
        <p:nvSpPr>
          <p:cNvPr id="5" name="Content Placeholder 2"/>
          <p:cNvSpPr>
            <a:spLocks noGrp="1"/>
          </p:cNvSpPr>
          <p:nvPr>
            <p:ph sz="half" idx="1"/>
          </p:nvPr>
        </p:nvSpPr>
        <p:spPr>
          <a:xfrm>
            <a:off x="457200" y="1641475"/>
            <a:ext cx="4044387"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sz="half" idx="12"/>
          </p:nvPr>
        </p:nvSpPr>
        <p:spPr>
          <a:xfrm>
            <a:off x="4642413" y="1641475"/>
            <a:ext cx="4044387" cy="4454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13"/>
          </p:nvPr>
        </p:nvSpPr>
        <p:spPr>
          <a:ln/>
        </p:spPr>
        <p:txBody>
          <a:bodyPr/>
          <a:lstStyle>
            <a:lvl1pPr>
              <a:defRPr/>
            </a:lvl1pPr>
          </a:lstStyle>
          <a:p>
            <a:pPr>
              <a:defRPr/>
            </a:pPr>
            <a:r>
              <a:rPr lang="en-GB"/>
              <a:t> </a:t>
            </a:r>
            <a:fld id="{54C512F6-4B73-4185-BCA9-8210FCE90BF3}" type="slidenum">
              <a:rPr lang="en-GB"/>
              <a:pPr>
                <a:defRPr/>
              </a:pPr>
              <a:t>‹#›</a:t>
            </a:fld>
            <a:endParaRPr lang="en-GB"/>
          </a:p>
        </p:txBody>
      </p:sp>
      <p:sp>
        <p:nvSpPr>
          <p:cNvPr id="9" name="Footer Placeholder 8"/>
          <p:cNvSpPr>
            <a:spLocks noGrp="1"/>
          </p:cNvSpPr>
          <p:nvPr>
            <p:ph type="ftr" sz="quarter" idx="14"/>
          </p:nvPr>
        </p:nvSpPr>
        <p:spPr/>
        <p:txBody>
          <a:bodyPr/>
          <a:lstStyle>
            <a:lvl1pPr>
              <a:defRPr/>
            </a:lvl1pPr>
          </a:lstStyle>
          <a:p>
            <a:pPr>
              <a:defRPr/>
            </a:pPr>
            <a:r>
              <a:rPr lang="en-US"/>
              <a:t>Copyright © 2016 by Elsevier Inc.</a:t>
            </a:r>
            <a:endParaRPr dirty="0"/>
          </a:p>
        </p:txBody>
      </p:sp>
    </p:spTree>
    <p:extLst>
      <p:ext uri="{BB962C8B-B14F-4D97-AF65-F5344CB8AC3E}">
        <p14:creationId xmlns:p14="http://schemas.microsoft.com/office/powerpoint/2010/main" val="4001808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Slide Number Placeholder 7"/>
          <p:cNvSpPr>
            <a:spLocks noGrp="1"/>
          </p:cNvSpPr>
          <p:nvPr>
            <p:ph type="sldNum" sz="quarter" idx="4"/>
          </p:nvPr>
        </p:nvSpPr>
        <p:spPr bwMode="auto">
          <a:xfrm>
            <a:off x="8534400" y="6465888"/>
            <a:ext cx="57785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1" compatLnSpc="1">
            <a:prstTxWarp prst="textNoShape">
              <a:avLst/>
            </a:prstTxWarp>
          </a:bodyPr>
          <a:lstStyle>
            <a:lvl1pPr>
              <a:defRPr sz="1000" smtClean="0">
                <a:solidFill>
                  <a:srgbClr val="000000"/>
                </a:solidFill>
                <a:latin typeface="Arial" charset="0"/>
                <a:cs typeface="Arial" charset="0"/>
              </a:defRPr>
            </a:lvl1pPr>
          </a:lstStyle>
          <a:p>
            <a:pPr>
              <a:defRPr/>
            </a:pPr>
            <a:r>
              <a:rPr lang="en-GB" dirty="0"/>
              <a:t> </a:t>
            </a:r>
            <a:fld id="{B9C65A9B-955F-47ED-81A1-C05A04F9B053}" type="slidenum">
              <a:rPr lang="en-GB"/>
              <a:pPr>
                <a:defRPr/>
              </a:pPr>
              <a:t>‹#›</a:t>
            </a:fld>
            <a:endParaRPr lang="en-GB" dirty="0"/>
          </a:p>
        </p:txBody>
      </p:sp>
      <p:sp>
        <p:nvSpPr>
          <p:cNvPr id="13" name="Footer Placeholder 8"/>
          <p:cNvSpPr>
            <a:spLocks noGrp="1"/>
          </p:cNvSpPr>
          <p:nvPr>
            <p:ph type="ftr" sz="quarter" idx="3"/>
          </p:nvPr>
        </p:nvSpPr>
        <p:spPr>
          <a:xfrm>
            <a:off x="1630363" y="6461125"/>
            <a:ext cx="5859462" cy="381000"/>
          </a:xfrm>
          <a:prstGeom prst="rect">
            <a:avLst/>
          </a:prstGeom>
        </p:spPr>
        <p:txBody>
          <a:bodyPr anchor="ctr" anchorCtr="1"/>
          <a:lstStyle>
            <a:lvl1pPr>
              <a:defRPr lang="en-US" sz="1000" smtClean="0">
                <a:effectLst/>
              </a:defRPr>
            </a:lvl1pPr>
          </a:lstStyle>
          <a:p>
            <a:pPr>
              <a:defRPr/>
            </a:pPr>
            <a:r>
              <a:rPr lang="en-US" dirty="0"/>
              <a:t>Copyright © 2016 by Elsevier Inc.</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Lst>
  <p:hf hdr="0" dt="0"/>
  <p:txStyles>
    <p:titleStyle>
      <a:lvl1pPr algn="ctr" rtl="0" eaLnBrk="0" fontAlgn="base" hangingPunct="0">
        <a:spcBef>
          <a:spcPct val="0"/>
        </a:spcBef>
        <a:spcAft>
          <a:spcPct val="0"/>
        </a:spcAft>
        <a:defRPr sz="3600"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000">
          <a:solidFill>
            <a:schemeClr val="tx1"/>
          </a:solidFill>
          <a:latin typeface="Arial" charset="0"/>
          <a:cs typeface="Arial" charset="0"/>
        </a:defRPr>
      </a:lvl2pPr>
      <a:lvl3pPr algn="ctr" rtl="0" eaLnBrk="0" fontAlgn="base" hangingPunct="0">
        <a:spcBef>
          <a:spcPct val="0"/>
        </a:spcBef>
        <a:spcAft>
          <a:spcPct val="0"/>
        </a:spcAft>
        <a:defRPr sz="4000">
          <a:solidFill>
            <a:schemeClr val="tx1"/>
          </a:solidFill>
          <a:latin typeface="Arial" charset="0"/>
          <a:cs typeface="Arial" charset="0"/>
        </a:defRPr>
      </a:lvl3pPr>
      <a:lvl4pPr algn="ctr" rtl="0" eaLnBrk="0" fontAlgn="base" hangingPunct="0">
        <a:spcBef>
          <a:spcPct val="0"/>
        </a:spcBef>
        <a:spcAft>
          <a:spcPct val="0"/>
        </a:spcAft>
        <a:defRPr sz="4000">
          <a:solidFill>
            <a:schemeClr val="tx1"/>
          </a:solidFill>
          <a:latin typeface="Arial" charset="0"/>
          <a:cs typeface="Arial" charset="0"/>
        </a:defRPr>
      </a:lvl4pPr>
      <a:lvl5pPr algn="ctr" rtl="0" eaLnBrk="0" fontAlgn="base" hangingPunct="0">
        <a:spcBef>
          <a:spcPct val="0"/>
        </a:spcBef>
        <a:spcAft>
          <a:spcPct val="0"/>
        </a:spcAft>
        <a:defRPr sz="4000">
          <a:solidFill>
            <a:schemeClr val="tx1"/>
          </a:solidFill>
          <a:latin typeface="Arial" charset="0"/>
          <a:cs typeface="Arial"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chemeClr val="tx1"/>
        </a:buClr>
        <a:buSzPct val="60000"/>
        <a:buFont typeface="Wingdings 2" pitchFamily="18" charset="2"/>
        <a:buChar char=""/>
        <a:defRPr sz="28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chemeClr val="tx1"/>
        </a:buClr>
        <a:buSzPct val="80000"/>
        <a:buFont typeface="Wingdings" pitchFamily="2" charset="2"/>
        <a:buChar char="Ø"/>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chemeClr val="tx1"/>
        </a:buClr>
        <a:buFont typeface="Arial" charset="0"/>
        <a:buChar char="•"/>
        <a:defRPr sz="20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Clr>
          <a:schemeClr val="tx1"/>
        </a:buClr>
        <a:buSzPct val="75000"/>
        <a:buFont typeface="Wingdings 3" pitchFamily="18" charset="2"/>
        <a:buChar char=""/>
        <a:defRPr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Clr>
          <a:schemeClr val="tx1"/>
        </a:buClr>
        <a:buFont typeface="Calibri" pitchFamily="34"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pPr algn="r" eaLnBrk="1" latinLnBrk="0" hangingPunct="1"/>
            <a:fld id="{9D21D778-B565-4D7E-94D7-64010A445B68}" type="datetimeFigureOut">
              <a:rPr lang="en-US" smtClean="0"/>
              <a:pPr algn="r" eaLnBrk="1" latinLnBrk="0" hangingPunct="1"/>
              <a:t>4/1/2018</a:t>
            </a:fld>
            <a:endParaRPr lang="en-US" sz="1400" dirty="0">
              <a:solidFill>
                <a:srgbClr val="FFFFFF"/>
              </a:solidFill>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pPr>
              <a:defRPr/>
            </a:pPr>
            <a:r>
              <a:rPr lang="en-US"/>
              <a:t>Copyright © 2016 by Elsevier Inc.</a:t>
            </a:r>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r>
              <a:rPr lang="en-GB"/>
              <a:t> </a:t>
            </a:r>
            <a:fld id="{B9C65A9B-955F-47ED-81A1-C05A04F9B053}" type="slidenum">
              <a:rPr lang="en-GB" smtClean="0"/>
              <a:pPr>
                <a:defRPr/>
              </a:pPr>
              <a:t>‹#›</a:t>
            </a:fld>
            <a:endParaRPr lang="en-GB"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beckford@westcoastuniversity.edu" TargetMode="Externa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www.hsph.harvard.edu/"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hyperlink" Target="https://www.amazon.com/s/ref=dp_byline_sr_book_2?ie=UTF8&amp;text=Rosanna+DeMarco+PhD++APRN++BC++ACRN&amp;search-alias=books&amp;field-author=Rosanna+DeMarco+PhD++APRN++BC++ACRN&amp;sort=relevancerank" TargetMode="External"/><Relationship Id="rId4" Type="http://schemas.openxmlformats.org/officeDocument/2006/relationships/hyperlink" Target="https://www.amazon.com/s/ref=dp_byline_sr_book_1?ie=UTF8&amp;text=Gail+A.+Harkness+DrPH++RN++FAAN&amp;search-alias=books&amp;field-author=Gail+A.+Harkness+DrPH++RN++FAAN&amp;sort=relevanceran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hyperlink" Target="https://www.cdcfoundation.org/what-public-health"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www.ahrq.gov/professionals/quality-patient-safety/quality-resources/tools/chtoolbx/understand/index.html"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hyperlink" Target="https://www.ted.com/talks/sue_desmond_hellmann_a_smarter_more_precise_way_to_think_about_public_health#t-114881" TargetMode="Externa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914400" y="3048000"/>
            <a:ext cx="7467600" cy="2928257"/>
          </a:xfrm>
        </p:spPr>
        <p:txBody>
          <a:bodyPr>
            <a:normAutofit/>
          </a:bodyPr>
          <a:lstStyle/>
          <a:p>
            <a:endParaRPr lang="en-US" sz="2800" dirty="0"/>
          </a:p>
          <a:p>
            <a:r>
              <a:rPr lang="en-US" sz="2800" b="1" dirty="0"/>
              <a:t> Joy Beckford, </a:t>
            </a:r>
            <a:r>
              <a:rPr lang="en-US" sz="2800" b="1" cap="none" dirty="0"/>
              <a:t>Ph.</a:t>
            </a:r>
            <a:r>
              <a:rPr lang="en-US" sz="2800" b="1" dirty="0"/>
              <a:t>D., RN.</a:t>
            </a:r>
          </a:p>
          <a:p>
            <a:r>
              <a:rPr lang="en-US" dirty="0"/>
              <a:t>Office Hours: by appointment</a:t>
            </a:r>
          </a:p>
          <a:p>
            <a:r>
              <a:rPr lang="en-US" dirty="0"/>
              <a:t>Phone: 818-232-4012</a:t>
            </a:r>
          </a:p>
          <a:p>
            <a:r>
              <a:rPr lang="en-US" dirty="0"/>
              <a:t>Email: </a:t>
            </a:r>
            <a:r>
              <a:rPr lang="en-US" sz="2000" cap="none" dirty="0">
                <a:hlinkClick r:id="rId2"/>
              </a:rPr>
              <a:t>jbeckford@westcoastuniversity.edu</a:t>
            </a:r>
            <a:endParaRPr lang="en-US" sz="2000" cap="none" dirty="0"/>
          </a:p>
          <a:p>
            <a:endParaRPr lang="en-US" sz="2000" dirty="0"/>
          </a:p>
          <a:p>
            <a:endParaRPr lang="en-US" dirty="0"/>
          </a:p>
        </p:txBody>
      </p:sp>
      <p:sp>
        <p:nvSpPr>
          <p:cNvPr id="3" name="Footer Placeholder 2"/>
          <p:cNvSpPr>
            <a:spLocks noGrp="1"/>
          </p:cNvSpPr>
          <p:nvPr>
            <p:ph type="ftr" sz="quarter" idx="11"/>
          </p:nvPr>
        </p:nvSpPr>
        <p:spPr>
          <a:xfrm>
            <a:off x="2590800" y="6356350"/>
            <a:ext cx="3962400" cy="365125"/>
          </a:xfrm>
          <a:prstGeom prst="rect">
            <a:avLst/>
          </a:prstGeom>
        </p:spPr>
        <p:txBody>
          <a:bodyPr/>
          <a:lstStyle/>
          <a:p>
            <a:endParaRPr lang="en-US" dirty="0"/>
          </a:p>
        </p:txBody>
      </p:sp>
      <p:sp>
        <p:nvSpPr>
          <p:cNvPr id="2" name="Slide Number Placeholder 1"/>
          <p:cNvSpPr>
            <a:spLocks noGrp="1"/>
          </p:cNvSpPr>
          <p:nvPr>
            <p:ph type="sldNum" sz="quarter" idx="12"/>
          </p:nvPr>
        </p:nvSpPr>
        <p:spPr>
          <a:xfrm>
            <a:off x="6553200" y="6356350"/>
            <a:ext cx="2133600" cy="365125"/>
          </a:xfrm>
          <a:prstGeom prst="rect">
            <a:avLst/>
          </a:prstGeom>
        </p:spPr>
        <p:txBody>
          <a:bodyPr/>
          <a:lstStyle/>
          <a:p>
            <a:fld id="{2AE5C2BA-CDD3-CE49-886F-2F9EFE00A49D}" type="slidenum">
              <a:rPr lang="en-US" smtClean="0"/>
              <a:pPr/>
              <a:t>1</a:t>
            </a:fld>
            <a:endParaRPr lang="en-US" dirty="0"/>
          </a:p>
        </p:txBody>
      </p:sp>
      <p:sp>
        <p:nvSpPr>
          <p:cNvPr id="4" name="Title 3"/>
          <p:cNvSpPr>
            <a:spLocks noGrp="1"/>
          </p:cNvSpPr>
          <p:nvPr>
            <p:ph type="ctrTitle"/>
          </p:nvPr>
        </p:nvSpPr>
        <p:spPr>
          <a:xfrm>
            <a:off x="685800" y="533400"/>
            <a:ext cx="7772400" cy="1600200"/>
          </a:xfrm>
        </p:spPr>
        <p:txBody>
          <a:bodyPr>
            <a:normAutofit/>
          </a:bodyPr>
          <a:lstStyle/>
          <a:p>
            <a:r>
              <a:rPr lang="en-US" b="1" dirty="0"/>
              <a:t>Public Health Nursing</a:t>
            </a:r>
            <a:br>
              <a:rPr lang="en-US" dirty="0"/>
            </a:br>
            <a:r>
              <a:rPr lang="en-US" sz="2000" dirty="0" err="1"/>
              <a:t>Nurs</a:t>
            </a:r>
            <a:r>
              <a:rPr lang="en-US" sz="2000" dirty="0"/>
              <a:t> 340</a:t>
            </a:r>
          </a:p>
        </p:txBody>
      </p:sp>
    </p:spTree>
    <p:extLst>
      <p:ext uri="{BB962C8B-B14F-4D97-AF65-F5344CB8AC3E}">
        <p14:creationId xmlns:p14="http://schemas.microsoft.com/office/powerpoint/2010/main" val="3863496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Rules</a:t>
            </a:r>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p:txBody>
          <a:bodyPr/>
          <a:lstStyle/>
          <a:p>
            <a:pPr>
              <a:defRPr/>
            </a:pPr>
            <a:r>
              <a:rPr lang="en-GB"/>
              <a:t> </a:t>
            </a:r>
            <a:fld id="{4E6C65C9-8AC5-4D56-B66C-DDD83D296B90}" type="slidenum">
              <a:rPr lang="en-GB" smtClean="0"/>
              <a:pPr>
                <a:defRPr/>
              </a:pPr>
              <a:t>2</a:t>
            </a:fld>
            <a:endParaRPr lang="en-GB" dirty="0"/>
          </a:p>
        </p:txBody>
      </p:sp>
      <p:sp>
        <p:nvSpPr>
          <p:cNvPr id="5" name="Content Placeholder 4"/>
          <p:cNvSpPr>
            <a:spLocks noGrp="1"/>
          </p:cNvSpPr>
          <p:nvPr>
            <p:ph sz="quarter" idx="1"/>
          </p:nvPr>
        </p:nvSpPr>
        <p:spPr/>
        <p:txBody>
          <a:bodyPr>
            <a:normAutofit lnSpcReduction="10000"/>
          </a:bodyPr>
          <a:lstStyle/>
          <a:p>
            <a:r>
              <a:rPr lang="en-US" sz="3200" dirty="0"/>
              <a:t>West Coast Time vs. Jamaica Time</a:t>
            </a:r>
          </a:p>
          <a:p>
            <a:r>
              <a:rPr lang="en-US" sz="3200" dirty="0"/>
              <a:t>Predict the food truck line and purchase before class.</a:t>
            </a:r>
          </a:p>
          <a:p>
            <a:r>
              <a:rPr lang="en-US" sz="3200" dirty="0"/>
              <a:t>No Gifts</a:t>
            </a:r>
          </a:p>
          <a:p>
            <a:r>
              <a:rPr lang="en-US" sz="3200" dirty="0"/>
              <a:t>Attendance Policy - 3 tardiness results in 1 absence</a:t>
            </a:r>
          </a:p>
          <a:p>
            <a:r>
              <a:rPr lang="en-US" sz="3200" dirty="0"/>
              <a:t>Texting</a:t>
            </a:r>
          </a:p>
          <a:p>
            <a:r>
              <a:rPr lang="en-US" sz="3200" dirty="0"/>
              <a:t>Music</a:t>
            </a:r>
          </a:p>
          <a:p>
            <a:pPr lvl="1"/>
            <a:r>
              <a:rPr lang="en-US" dirty="0"/>
              <a:t>https://www.youtube.com/watch?v=12QZDSaBfps</a:t>
            </a:r>
          </a:p>
          <a:p>
            <a:pPr marL="0" indent="0">
              <a:buNone/>
            </a:pPr>
            <a:endParaRPr lang="en-US" sz="3200" dirty="0"/>
          </a:p>
        </p:txBody>
      </p:sp>
    </p:spTree>
    <p:extLst>
      <p:ext uri="{BB962C8B-B14F-4D97-AF65-F5344CB8AC3E}">
        <p14:creationId xmlns:p14="http://schemas.microsoft.com/office/powerpoint/2010/main" val="447810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Syllabus</a:t>
            </a:r>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p:txBody>
          <a:bodyPr/>
          <a:lstStyle/>
          <a:p>
            <a:pPr>
              <a:defRPr/>
            </a:pPr>
            <a:r>
              <a:rPr lang="en-GB"/>
              <a:t> </a:t>
            </a:r>
            <a:fld id="{4E6C65C9-8AC5-4D56-B66C-DDD83D296B90}" type="slidenum">
              <a:rPr lang="en-GB" smtClean="0"/>
              <a:pPr>
                <a:defRPr/>
              </a:pPr>
              <a:t>3</a:t>
            </a:fld>
            <a:endParaRPr lang="en-GB" dirty="0"/>
          </a:p>
        </p:txBody>
      </p:sp>
      <p:sp>
        <p:nvSpPr>
          <p:cNvPr id="5" name="Content Placeholder 4"/>
          <p:cNvSpPr>
            <a:spLocks noGrp="1"/>
          </p:cNvSpPr>
          <p:nvPr>
            <p:ph sz="quarter" idx="1"/>
          </p:nvPr>
        </p:nvSpPr>
        <p:spPr/>
        <p:txBody>
          <a:bodyPr>
            <a:normAutofit/>
          </a:bodyPr>
          <a:lstStyle/>
          <a:p>
            <a:r>
              <a:rPr lang="en-US" dirty="0"/>
              <a:t>ATI Text</a:t>
            </a:r>
          </a:p>
          <a:p>
            <a:pPr lvl="1"/>
            <a:r>
              <a:rPr lang="en-US" dirty="0"/>
              <a:t>Use as a syllabus – Insufficient for the exam.</a:t>
            </a:r>
          </a:p>
          <a:p>
            <a:pPr lvl="1"/>
            <a:r>
              <a:rPr lang="en-US" dirty="0"/>
              <a:t>Nurse Logic – VERY IMPORTANT</a:t>
            </a:r>
          </a:p>
          <a:p>
            <a:pPr lvl="1"/>
            <a:r>
              <a:rPr lang="en-US" dirty="0"/>
              <a:t>Nurse's Touch: Wellness and Self-Care</a:t>
            </a:r>
          </a:p>
          <a:p>
            <a:pPr lvl="2"/>
            <a:r>
              <a:rPr lang="en-US" b="1" dirty="0"/>
              <a:t>Wellness, Health Promotion, and Disease Prevention</a:t>
            </a:r>
            <a:r>
              <a:rPr lang="en-US" dirty="0"/>
              <a:t> </a:t>
            </a:r>
          </a:p>
          <a:p>
            <a:r>
              <a:rPr lang="en-US" dirty="0"/>
              <a:t>Instructor Resource</a:t>
            </a:r>
          </a:p>
          <a:p>
            <a:pPr lvl="1"/>
            <a:r>
              <a:rPr lang="en-US" dirty="0">
                <a:hlinkClick r:id="rId3"/>
              </a:rPr>
              <a:t>https://www.hsph.harvard.edu/</a:t>
            </a:r>
            <a:endParaRPr lang="en-US" dirty="0"/>
          </a:p>
          <a:p>
            <a:pPr lvl="1"/>
            <a:r>
              <a:rPr lang="en-US" dirty="0"/>
              <a:t>Text: </a:t>
            </a:r>
            <a:r>
              <a:rPr lang="en-US" b="1" dirty="0"/>
              <a:t>Community and Public Health Nursing: Evidence for Practice </a:t>
            </a:r>
            <a:r>
              <a:rPr lang="en-US" dirty="0"/>
              <a:t>2nd Edition</a:t>
            </a:r>
            <a:r>
              <a:rPr lang="en-US" b="1" dirty="0"/>
              <a:t> </a:t>
            </a:r>
            <a:r>
              <a:rPr lang="en-US" dirty="0"/>
              <a:t>by </a:t>
            </a:r>
            <a:r>
              <a:rPr lang="en-US" dirty="0">
                <a:hlinkClick r:id="rId4"/>
              </a:rPr>
              <a:t>Gail A. Harkness </a:t>
            </a:r>
            <a:r>
              <a:rPr lang="en-US" dirty="0" err="1">
                <a:hlinkClick r:id="rId4"/>
              </a:rPr>
              <a:t>DrPH</a:t>
            </a:r>
            <a:r>
              <a:rPr lang="en-US" dirty="0">
                <a:hlinkClick r:id="rId4"/>
              </a:rPr>
              <a:t> RN FAAN</a:t>
            </a:r>
            <a:r>
              <a:rPr lang="en-US" dirty="0"/>
              <a:t> (Author), </a:t>
            </a:r>
            <a:r>
              <a:rPr lang="en-US" dirty="0">
                <a:hlinkClick r:id="rId5"/>
              </a:rPr>
              <a:t>Rosanna DeMarco PhD APRN BC ACRN</a:t>
            </a:r>
            <a:r>
              <a:rPr lang="en-US" dirty="0"/>
              <a:t> (Author)</a:t>
            </a:r>
          </a:p>
          <a:p>
            <a:pPr lvl="1"/>
            <a:endParaRPr lang="en-US" dirty="0"/>
          </a:p>
          <a:p>
            <a:endParaRPr lang="en-US" dirty="0"/>
          </a:p>
        </p:txBody>
      </p:sp>
    </p:spTree>
    <p:extLst>
      <p:ext uri="{BB962C8B-B14F-4D97-AF65-F5344CB8AC3E}">
        <p14:creationId xmlns:p14="http://schemas.microsoft.com/office/powerpoint/2010/main" val="2122342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p:txBody>
          <a:bodyPr/>
          <a:lstStyle/>
          <a:p>
            <a:pPr>
              <a:defRPr/>
            </a:pPr>
            <a:r>
              <a:rPr lang="en-GB"/>
              <a:t> </a:t>
            </a:r>
            <a:fld id="{4E6C65C9-8AC5-4D56-B66C-DDD83D296B90}" type="slidenum">
              <a:rPr lang="en-GB" smtClean="0"/>
              <a:pPr>
                <a:defRPr/>
              </a:pPr>
              <a:t>4</a:t>
            </a:fld>
            <a:endParaRPr lang="en-GB" dirty="0"/>
          </a:p>
        </p:txBody>
      </p:sp>
      <p:sp>
        <p:nvSpPr>
          <p:cNvPr id="5" name="Content Placeholder 4"/>
          <p:cNvSpPr>
            <a:spLocks noGrp="1"/>
          </p:cNvSpPr>
          <p:nvPr>
            <p:ph sz="quarter" idx="1"/>
          </p:nvPr>
        </p:nvSpPr>
        <p:spPr/>
        <p:txBody>
          <a:bodyPr>
            <a:normAutofit fontScale="70000" lnSpcReduction="20000"/>
          </a:bodyPr>
          <a:lstStyle/>
          <a:p>
            <a:r>
              <a:rPr lang="en-US" dirty="0"/>
              <a:t>ATI CHAPTERS – Use Online Text &amp; Upload in Blackboard under </a:t>
            </a:r>
            <a:r>
              <a:rPr lang="en-US" b="1" u="sng" dirty="0">
                <a:solidFill>
                  <a:srgbClr val="FF0000"/>
                </a:solidFill>
              </a:rPr>
              <a:t>ATI PRESENTATIONS in week 1</a:t>
            </a:r>
          </a:p>
          <a:p>
            <a:endParaRPr lang="en-US" b="1" u="sng" dirty="0">
              <a:solidFill>
                <a:srgbClr val="FF0000"/>
              </a:solidFill>
            </a:endParaRPr>
          </a:p>
          <a:p>
            <a:pPr lvl="1"/>
            <a:r>
              <a:rPr lang="en-US" dirty="0"/>
              <a:t>Week 2: Chapter 1 – Group 7 (not the section on Epidemiology)</a:t>
            </a:r>
          </a:p>
          <a:p>
            <a:pPr lvl="1"/>
            <a:r>
              <a:rPr lang="en-US" dirty="0"/>
              <a:t>Week 2: Chapter 3 – Group 6</a:t>
            </a:r>
          </a:p>
          <a:p>
            <a:pPr lvl="1"/>
            <a:r>
              <a:rPr lang="en-US" dirty="0"/>
              <a:t>Week 3: Chapter 5 – Group 5</a:t>
            </a:r>
          </a:p>
          <a:p>
            <a:pPr lvl="1"/>
            <a:r>
              <a:rPr lang="en-US" dirty="0"/>
              <a:t>Week 4: Chapter 6 – Group 4</a:t>
            </a:r>
          </a:p>
          <a:p>
            <a:pPr lvl="1"/>
            <a:r>
              <a:rPr lang="en-US" dirty="0"/>
              <a:t>Week 4: Chapter 1 – Group 8 (Epidemiology)</a:t>
            </a:r>
          </a:p>
          <a:p>
            <a:pPr lvl="1"/>
            <a:r>
              <a:rPr lang="en-US" dirty="0"/>
              <a:t>Week 5: Chapter 2 – Group 3</a:t>
            </a:r>
          </a:p>
          <a:p>
            <a:pPr lvl="1"/>
            <a:r>
              <a:rPr lang="en-US" dirty="0"/>
              <a:t>Week 6: Chapter 7 – Group 2</a:t>
            </a:r>
          </a:p>
          <a:p>
            <a:pPr lvl="1"/>
            <a:r>
              <a:rPr lang="en-US" dirty="0"/>
              <a:t>Week 7: Chapter 4 – Group 1</a:t>
            </a:r>
          </a:p>
          <a:p>
            <a:pPr lvl="1"/>
            <a:endParaRPr lang="en-US" dirty="0"/>
          </a:p>
          <a:p>
            <a:r>
              <a:rPr lang="en-US" dirty="0"/>
              <a:t>Current Events Presentation Groups</a:t>
            </a:r>
          </a:p>
          <a:p>
            <a:pPr lvl="1"/>
            <a:r>
              <a:rPr lang="en-US" dirty="0"/>
              <a:t>Week 3: Groups 1 &amp; 2</a:t>
            </a:r>
          </a:p>
          <a:p>
            <a:pPr lvl="1"/>
            <a:r>
              <a:rPr lang="en-US" dirty="0"/>
              <a:t>Week 4: Groups 3 &amp; 7	 </a:t>
            </a:r>
          </a:p>
          <a:p>
            <a:pPr lvl="1"/>
            <a:r>
              <a:rPr lang="en-US" dirty="0"/>
              <a:t>Week 5: Group 4 &amp; 5</a:t>
            </a:r>
          </a:p>
          <a:p>
            <a:pPr lvl="1"/>
            <a:r>
              <a:rPr lang="en-US" dirty="0"/>
              <a:t>Week 6: Group 6 &amp; 8</a:t>
            </a:r>
          </a:p>
          <a:p>
            <a:pPr marL="274320" lvl="1" indent="0">
              <a:buNone/>
            </a:pPr>
            <a:endParaRPr lang="en-US" dirty="0"/>
          </a:p>
          <a:p>
            <a:pPr lvl="1"/>
            <a:endParaRPr lang="en-US" dirty="0"/>
          </a:p>
        </p:txBody>
      </p:sp>
    </p:spTree>
    <p:extLst>
      <p:ext uri="{BB962C8B-B14F-4D97-AF65-F5344CB8AC3E}">
        <p14:creationId xmlns:p14="http://schemas.microsoft.com/office/powerpoint/2010/main" val="2008978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81392"/>
            <a:ext cx="8534400" cy="1133856"/>
          </a:xfrm>
        </p:spPr>
        <p:txBody>
          <a:bodyPr>
            <a:normAutofit/>
          </a:bodyPr>
          <a:lstStyle/>
          <a:p>
            <a:r>
              <a:rPr lang="en-US" dirty="0"/>
              <a:t>Vulnerable Population Poster Board Presentation Week 8</a:t>
            </a:r>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p:txBody>
          <a:bodyPr/>
          <a:lstStyle/>
          <a:p>
            <a:pPr>
              <a:defRPr/>
            </a:pPr>
            <a:r>
              <a:rPr lang="en-GB"/>
              <a:t> </a:t>
            </a:r>
            <a:fld id="{4E6C65C9-8AC5-4D56-B66C-DDD83D296B90}" type="slidenum">
              <a:rPr lang="en-GB" smtClean="0"/>
              <a:pPr>
                <a:defRPr/>
              </a:pPr>
              <a:t>5</a:t>
            </a:fld>
            <a:endParaRPr lang="en-GB" dirty="0"/>
          </a:p>
        </p:txBody>
      </p:sp>
      <p:sp>
        <p:nvSpPr>
          <p:cNvPr id="5" name="Content Placeholder 4"/>
          <p:cNvSpPr>
            <a:spLocks noGrp="1"/>
          </p:cNvSpPr>
          <p:nvPr>
            <p:ph sz="quarter" idx="1"/>
          </p:nvPr>
        </p:nvSpPr>
        <p:spPr/>
        <p:txBody>
          <a:bodyPr>
            <a:normAutofit lnSpcReduction="10000"/>
          </a:bodyPr>
          <a:lstStyle/>
          <a:p>
            <a:r>
              <a:rPr lang="en-US" dirty="0"/>
              <a:t>Topic 1 – MVA</a:t>
            </a:r>
          </a:p>
          <a:p>
            <a:r>
              <a:rPr lang="en-US" dirty="0"/>
              <a:t>Topic 2 – Mental Illness</a:t>
            </a:r>
          </a:p>
          <a:p>
            <a:r>
              <a:rPr lang="en-US" dirty="0"/>
              <a:t>Topic 3 - Migrant farm workers</a:t>
            </a:r>
          </a:p>
          <a:p>
            <a:r>
              <a:rPr lang="en-US" dirty="0"/>
              <a:t>Topic 4 – Substance Use and Abuse</a:t>
            </a:r>
          </a:p>
          <a:p>
            <a:r>
              <a:rPr lang="en-US" dirty="0"/>
              <a:t>Topic 5 – Violence and abuse (include men and women)</a:t>
            </a:r>
          </a:p>
          <a:p>
            <a:r>
              <a:rPr lang="en-US" dirty="0"/>
              <a:t>Topic 6 – Maltreatment of the Elderly</a:t>
            </a:r>
          </a:p>
          <a:p>
            <a:r>
              <a:rPr lang="en-US" dirty="0"/>
              <a:t>Topic 7 - Concussions</a:t>
            </a:r>
          </a:p>
          <a:p>
            <a:r>
              <a:rPr lang="en-US" dirty="0"/>
              <a:t>Topic 8 – LGBTQ+</a:t>
            </a:r>
          </a:p>
          <a:p>
            <a:r>
              <a:rPr lang="en-US" dirty="0"/>
              <a:t>Topic 9 – Free choice with approval from Faculty</a:t>
            </a:r>
          </a:p>
        </p:txBody>
      </p:sp>
    </p:spTree>
    <p:extLst>
      <p:ext uri="{BB962C8B-B14F-4D97-AF65-F5344CB8AC3E}">
        <p14:creationId xmlns:p14="http://schemas.microsoft.com/office/powerpoint/2010/main" val="4209108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835152"/>
          </a:xfrm>
        </p:spPr>
        <p:txBody>
          <a:bodyPr>
            <a:normAutofit fontScale="90000"/>
          </a:bodyPr>
          <a:lstStyle/>
          <a:p>
            <a:br>
              <a:rPr lang="en-US" dirty="0"/>
            </a:br>
            <a:r>
              <a:rPr lang="en-US" dirty="0"/>
              <a:t>Who are we as nurses??</a:t>
            </a:r>
          </a:p>
        </p:txBody>
      </p:sp>
      <p:sp>
        <p:nvSpPr>
          <p:cNvPr id="6" name="Content Placeholder 5"/>
          <p:cNvSpPr>
            <a:spLocks noGrp="1"/>
          </p:cNvSpPr>
          <p:nvPr>
            <p:ph sz="quarter" idx="1"/>
          </p:nvPr>
        </p:nvSpPr>
        <p:spPr/>
        <p:txBody>
          <a:bodyPr/>
          <a:lstStyle/>
          <a:p>
            <a:endParaRPr lang="en-US" dirty="0"/>
          </a:p>
          <a:p>
            <a:r>
              <a:rPr lang="en-US" dirty="0"/>
              <a:t>Autonomy – Self determination, Freedom</a:t>
            </a:r>
          </a:p>
          <a:p>
            <a:r>
              <a:rPr lang="en-US" dirty="0"/>
              <a:t>Social Justice- Fairness to all people.  Equality</a:t>
            </a:r>
          </a:p>
          <a:p>
            <a:r>
              <a:rPr lang="en-US" dirty="0"/>
              <a:t>Fidelity – Faithful to commitments made to self and others</a:t>
            </a:r>
          </a:p>
          <a:p>
            <a:r>
              <a:rPr lang="en-US" dirty="0"/>
              <a:t>Beneficence – Doing good.</a:t>
            </a:r>
          </a:p>
          <a:p>
            <a:r>
              <a:rPr lang="en-US" dirty="0" err="1"/>
              <a:t>Nonmaleficence</a:t>
            </a:r>
            <a:r>
              <a:rPr lang="en-US" dirty="0"/>
              <a:t> – Do no harm</a:t>
            </a:r>
          </a:p>
          <a:p>
            <a:r>
              <a:rPr lang="en-US" dirty="0"/>
              <a:t>Veracity – Truthfulness/Honesty</a:t>
            </a:r>
          </a:p>
          <a:p>
            <a:endParaRPr lang="en-US" dirty="0"/>
          </a:p>
          <a:p>
            <a:endParaRPr lang="en-US" dirty="0"/>
          </a:p>
        </p:txBody>
      </p:sp>
    </p:spTree>
    <p:extLst>
      <p:ext uri="{BB962C8B-B14F-4D97-AF65-F5344CB8AC3E}">
        <p14:creationId xmlns:p14="http://schemas.microsoft.com/office/powerpoint/2010/main" val="398318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p:cNvSpPr>
            <a:spLocks noGrp="1"/>
          </p:cNvSpPr>
          <p:nvPr>
            <p:ph type="subTitle" idx="1"/>
          </p:nvPr>
        </p:nvSpPr>
        <p:spPr>
          <a:xfrm>
            <a:off x="381000" y="2895600"/>
            <a:ext cx="8610600" cy="3048000"/>
          </a:xfrm>
        </p:spPr>
        <p:txBody>
          <a:bodyPr anchor="ctr">
            <a:noAutofit/>
          </a:bodyPr>
          <a:lstStyle/>
          <a:p>
            <a:r>
              <a:rPr lang="en-US" sz="3600" cap="none" dirty="0">
                <a:solidFill>
                  <a:schemeClr val="tx1"/>
                </a:solidFill>
              </a:rPr>
              <a:t>Community and Prevention-Oriented, Population-Focused Practice: The Foundation of Specialization in Public Health Nursing</a:t>
            </a:r>
          </a:p>
        </p:txBody>
      </p:sp>
      <p:sp>
        <p:nvSpPr>
          <p:cNvPr id="5" name="Footer Placeholder 6"/>
          <p:cNvSpPr>
            <a:spLocks noGrp="1"/>
          </p:cNvSpPr>
          <p:nvPr>
            <p:ph type="ftr" sz="quarter" idx="11"/>
          </p:nvPr>
        </p:nvSpPr>
        <p:spPr/>
        <p:txBody>
          <a:bodyPr/>
          <a:lstStyle/>
          <a:p>
            <a:pPr algn="ctr">
              <a:defRPr/>
            </a:pPr>
            <a:r>
              <a:rPr lang="en-US" dirty="0"/>
              <a:t>Copyright © 2016 by Elsevier Inc.</a:t>
            </a:r>
          </a:p>
        </p:txBody>
      </p:sp>
      <p:sp>
        <p:nvSpPr>
          <p:cNvPr id="2050" name="Title 1"/>
          <p:cNvSpPr>
            <a:spLocks noGrp="1"/>
          </p:cNvSpPr>
          <p:nvPr>
            <p:ph type="ctrTitle"/>
          </p:nvPr>
        </p:nvSpPr>
        <p:spPr>
          <a:xfrm>
            <a:off x="685800" y="1143000"/>
            <a:ext cx="7772400" cy="1470025"/>
          </a:xfrm>
        </p:spPr>
        <p:txBody>
          <a:bodyPr>
            <a:normAutofit fontScale="90000"/>
          </a:bodyPr>
          <a:lstStyle/>
          <a:p>
            <a:br>
              <a:rPr lang="en-US" sz="4000" dirty="0"/>
            </a:br>
            <a:r>
              <a:rPr lang="en-US" sz="4000" dirty="0"/>
              <a:t>Chapter 1</a:t>
            </a:r>
            <a:br>
              <a:rPr lang="en-US" sz="4000" dirty="0"/>
            </a:br>
            <a:endParaRPr lang="en-US" sz="4000" dirty="0"/>
          </a:p>
        </p:txBody>
      </p:sp>
      <p:sp useBgFill="1">
        <p:nvSpPr>
          <p:cNvPr id="2052" name="Rectangle 4"/>
          <p:cNvSpPr>
            <a:spLocks noChangeArrowheads="1"/>
          </p:cNvSpPr>
          <p:nvPr/>
        </p:nvSpPr>
        <p:spPr bwMode="auto">
          <a:xfrm>
            <a:off x="8534400" y="6477000"/>
            <a:ext cx="457200" cy="228600"/>
          </a:xfrm>
          <a:prstGeom prst="rect">
            <a:avLst/>
          </a:prstGeom>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ea typeface="ＭＳ Ｐゴシック" charset="0"/>
              <a:cs typeface="ＭＳ Ｐゴシック"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a:t>Objectives</a:t>
            </a:r>
          </a:p>
        </p:txBody>
      </p:sp>
      <p:sp>
        <p:nvSpPr>
          <p:cNvPr id="7" name="Footer Placeholder 6"/>
          <p:cNvSpPr>
            <a:spLocks noGrp="1"/>
          </p:cNvSpPr>
          <p:nvPr>
            <p:ph type="ftr" sz="quarter" idx="11"/>
          </p:nvPr>
        </p:nvSpPr>
        <p:spPr/>
        <p:txBody>
          <a:bodyPr/>
          <a:lstStyle/>
          <a:p>
            <a:pPr algn="ct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8</a:t>
            </a:fld>
            <a:endParaRPr lang="en-GB" dirty="0"/>
          </a:p>
        </p:txBody>
      </p:sp>
      <p:sp>
        <p:nvSpPr>
          <p:cNvPr id="3075" name="Content Placeholder 2"/>
          <p:cNvSpPr>
            <a:spLocks noGrp="1"/>
          </p:cNvSpPr>
          <p:nvPr>
            <p:ph sz="quarter" idx="1"/>
          </p:nvPr>
        </p:nvSpPr>
        <p:spPr/>
        <p:txBody>
          <a:bodyPr>
            <a:normAutofit/>
          </a:bodyPr>
          <a:lstStyle/>
          <a:p>
            <a:r>
              <a:rPr lang="en-US" sz="2400" dirty="0"/>
              <a:t>State the mission and core functions of public health, the essential public health services, and the quality performance standards in public health.</a:t>
            </a:r>
          </a:p>
          <a:p>
            <a:r>
              <a:rPr lang="en-US" sz="2400" dirty="0"/>
              <a:t>Describe specialization in public health nursing and community health nursing and the practice goals of each.</a:t>
            </a:r>
          </a:p>
          <a:p>
            <a:r>
              <a:rPr lang="en-US" sz="2400" dirty="0"/>
              <a:t>Contrast clinical community health nursing practice with population-focused practice.</a:t>
            </a:r>
          </a:p>
          <a:p>
            <a:r>
              <a:rPr lang="en-US" sz="2400" dirty="0"/>
              <a:t>Describe what is meant by community and prevention-oriented, population-focused practice.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Objectives </a:t>
            </a:r>
            <a:r>
              <a:rPr lang="en-US" dirty="0"/>
              <a:t>(Cont.)</a:t>
            </a:r>
            <a:endParaRPr lang="en-US" altLang="en-US" dirty="0"/>
          </a:p>
        </p:txBody>
      </p:sp>
      <p:sp>
        <p:nvSpPr>
          <p:cNvPr id="7" name="Footer Placeholder 6"/>
          <p:cNvSpPr>
            <a:spLocks noGrp="1"/>
          </p:cNvSpPr>
          <p:nvPr>
            <p:ph type="ftr" sz="quarter" idx="11"/>
          </p:nvPr>
        </p:nvSpPr>
        <p:spPr/>
        <p:txBody>
          <a:bodyPr/>
          <a:lstStyle/>
          <a:p>
            <a:pPr algn="ctr"/>
            <a:r>
              <a:rPr lang="en-US" dirty="0"/>
              <a:t>Copyright © 2016 by Elsevier Inc.</a:t>
            </a:r>
          </a:p>
        </p:txBody>
      </p:sp>
      <p:sp>
        <p:nvSpPr>
          <p:cNvPr id="6" name="Slide Number Placeholder 5"/>
          <p:cNvSpPr>
            <a:spLocks noGrp="1"/>
          </p:cNvSpPr>
          <p:nvPr>
            <p:ph type="sldNum" sz="quarter" idx="12"/>
          </p:nvPr>
        </p:nvSpPr>
        <p:spPr/>
        <p:txBody>
          <a:bodyPr/>
          <a:lstStyle/>
          <a:p>
            <a:r>
              <a:rPr lang="en-GB" dirty="0"/>
              <a:t> </a:t>
            </a:r>
            <a:fld id="{4E6C65C9-8AC5-4D56-B66C-DDD83D296B90}" type="slidenum">
              <a:rPr lang="en-GB" smtClean="0"/>
              <a:pPr/>
              <a:t>9</a:t>
            </a:fld>
            <a:endParaRPr lang="en-GB" dirty="0"/>
          </a:p>
        </p:txBody>
      </p:sp>
      <p:sp>
        <p:nvSpPr>
          <p:cNvPr id="4099" name="Content Placeholder 2"/>
          <p:cNvSpPr>
            <a:spLocks noGrp="1"/>
          </p:cNvSpPr>
          <p:nvPr>
            <p:ph sz="quarter" idx="1"/>
          </p:nvPr>
        </p:nvSpPr>
        <p:spPr/>
        <p:txBody>
          <a:bodyPr/>
          <a:lstStyle/>
          <a:p>
            <a:r>
              <a:rPr lang="en-US" sz="2400" dirty="0"/>
              <a:t>Name barriers to acceptance of community and prevention-oriented, population-focused practice.</a:t>
            </a:r>
          </a:p>
          <a:p>
            <a:r>
              <a:rPr lang="en-US" sz="2400" dirty="0"/>
              <a:t>State key opportunities for community and prevention-oriented, population-focused practice.</a:t>
            </a:r>
          </a:p>
          <a:p>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solidFill>
                  <a:schemeClr val="accent1"/>
                </a:solidFill>
              </a:rPr>
            </a:br>
            <a:r>
              <a:rPr lang="en-US" dirty="0">
                <a:solidFill>
                  <a:schemeClr val="accent1"/>
                </a:solidFill>
              </a:rPr>
              <a:t> Definition of Health</a:t>
            </a:r>
          </a:p>
        </p:txBody>
      </p:sp>
      <p:sp>
        <p:nvSpPr>
          <p:cNvPr id="10" name="Content Placeholder 9">
            <a:extLst>
              <a:ext uri="{FF2B5EF4-FFF2-40B4-BE49-F238E27FC236}">
                <a16:creationId xmlns:a16="http://schemas.microsoft.com/office/drawing/2014/main" id="{BC8D1A7D-6F27-47E3-B11A-B5DF4B2996F9}"/>
              </a:ext>
            </a:extLst>
          </p:cNvPr>
          <p:cNvSpPr>
            <a:spLocks noGrp="1"/>
          </p:cNvSpPr>
          <p:nvPr>
            <p:ph type="body" idx="2"/>
          </p:nvPr>
        </p:nvSpPr>
        <p:spPr/>
        <p:txBody>
          <a:bodyPr>
            <a:normAutofit/>
          </a:bodyPr>
          <a:lstStyle/>
          <a:p>
            <a:pPr marL="0" indent="0" algn="ctr">
              <a:buNone/>
            </a:pPr>
            <a:r>
              <a:rPr lang="en-US" sz="3200" dirty="0"/>
              <a:t>Definition of </a:t>
            </a:r>
          </a:p>
          <a:p>
            <a:pPr marL="0" indent="0" algn="ctr">
              <a:buNone/>
            </a:pPr>
            <a:r>
              <a:rPr lang="en-US" sz="3200" dirty="0"/>
              <a:t>Health</a:t>
            </a:r>
          </a:p>
        </p:txBody>
      </p:sp>
      <p:sp>
        <p:nvSpPr>
          <p:cNvPr id="8" name="Content Placeholder 7">
            <a:extLst>
              <a:ext uri="{FF2B5EF4-FFF2-40B4-BE49-F238E27FC236}">
                <a16:creationId xmlns:a16="http://schemas.microsoft.com/office/drawing/2014/main" id="{7E0C9755-34C5-4ACF-8F47-A61992DE7112}"/>
              </a:ext>
            </a:extLst>
          </p:cNvPr>
          <p:cNvSpPr>
            <a:spLocks noGrp="1"/>
          </p:cNvSpPr>
          <p:nvPr>
            <p:ph sz="quarter" idx="1"/>
          </p:nvPr>
        </p:nvSpPr>
        <p:spPr/>
        <p:txBody>
          <a:bodyPr>
            <a:normAutofit fontScale="85000" lnSpcReduction="20000"/>
          </a:bodyPr>
          <a:lstStyle/>
          <a:p>
            <a:r>
              <a:rPr lang="en-US" dirty="0">
                <a:solidFill>
                  <a:schemeClr val="accent1"/>
                </a:solidFill>
              </a:rPr>
              <a:t>Kaila Proulx</a:t>
            </a:r>
          </a:p>
          <a:p>
            <a:pPr marL="0" indent="0">
              <a:buNone/>
            </a:pPr>
            <a:r>
              <a:rPr lang="en-US" sz="2800" dirty="0"/>
              <a:t>“He who has health has hope, and he who has hope has everything.”</a:t>
            </a:r>
          </a:p>
          <a:p>
            <a:pPr marL="0" indent="0">
              <a:buNone/>
            </a:pPr>
            <a:r>
              <a:rPr lang="en-US" sz="2800" dirty="0"/>
              <a:t>Health is more than just a good or bad feeling, an external aesthetic look, or numbers on a medical chart. Health is the all-encompassing state of who we are as individuals.</a:t>
            </a:r>
          </a:p>
          <a:p>
            <a:pPr marL="0" indent="0">
              <a:buNone/>
            </a:pPr>
            <a:r>
              <a:rPr lang="en-US" sz="2800" dirty="0"/>
              <a:t>Unfortunately, health has been misconstrued in our society, misrepresented by the media, and warped to be used synonymously with things like thinness or physical strength.</a:t>
            </a:r>
          </a:p>
          <a:p>
            <a:pPr marL="0" indent="0">
              <a:buNone/>
            </a:pPr>
            <a:r>
              <a:rPr lang="en-US" sz="2800" dirty="0"/>
              <a:t>In reality, true health is the intersection of our physical, mental, emotional, social, and spiritual state of being at any one time.</a:t>
            </a:r>
          </a:p>
          <a:p>
            <a:endParaRPr lang="en-US" dirty="0"/>
          </a:p>
        </p:txBody>
      </p:sp>
      <p:sp>
        <p:nvSpPr>
          <p:cNvPr id="4" name="Footer Placeholder 3">
            <a:extLst>
              <a:ext uri="{FF2B5EF4-FFF2-40B4-BE49-F238E27FC236}">
                <a16:creationId xmlns:a16="http://schemas.microsoft.com/office/drawing/2014/main" id="{9558BE3A-EF54-46AD-92FA-DD22EADB9DC4}"/>
              </a:ext>
            </a:extLst>
          </p:cNvPr>
          <p:cNvSpPr>
            <a:spLocks noGrp="1"/>
          </p:cNvSpPr>
          <p:nvPr>
            <p:ph type="ftr" sz="quarter" idx="11"/>
          </p:nvPr>
        </p:nvSpPr>
        <p:spPr/>
        <p:txBody>
          <a:bodyPr>
            <a:normAutofit/>
          </a:bodyPr>
          <a:lstStyle/>
          <a:p>
            <a:pPr defTabSz="685800" fontAlgn="auto">
              <a:spcBef>
                <a:spcPts val="0"/>
              </a:spcBef>
              <a:spcAft>
                <a:spcPts val="450"/>
              </a:spcAft>
              <a:defRPr/>
            </a:pPr>
            <a:r>
              <a:rPr lang="en-US" sz="788" dirty="0">
                <a:solidFill>
                  <a:prstClr val="black">
                    <a:alpha val="80000"/>
                  </a:prstClr>
                </a:solidFill>
                <a:latin typeface="Calibri" panose="020F0502020204030204"/>
                <a:ea typeface="+mn-ea"/>
              </a:rPr>
              <a:t>https://www.huffingtonpost.com/kaila-proulx/what-is-health_b_10248944.html</a:t>
            </a:r>
          </a:p>
        </p:txBody>
      </p:sp>
    </p:spTree>
    <p:extLst>
      <p:ext uri="{BB962C8B-B14F-4D97-AF65-F5344CB8AC3E}">
        <p14:creationId xmlns:p14="http://schemas.microsoft.com/office/powerpoint/2010/main" val="299977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t>Introduction</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11</a:t>
            </a:fld>
            <a:endParaRPr lang="en-GB" dirty="0"/>
          </a:p>
        </p:txBody>
      </p:sp>
      <p:sp>
        <p:nvSpPr>
          <p:cNvPr id="5123" name="Content Placeholder 2"/>
          <p:cNvSpPr>
            <a:spLocks noGrp="1"/>
          </p:cNvSpPr>
          <p:nvPr>
            <p:ph sz="quarter" idx="1"/>
          </p:nvPr>
        </p:nvSpPr>
        <p:spPr/>
        <p:txBody>
          <a:bodyPr>
            <a:normAutofit/>
          </a:bodyPr>
          <a:lstStyle/>
          <a:p>
            <a:r>
              <a:rPr lang="en-US" sz="2400" dirty="0"/>
              <a:t>Renewed interest public health and in population-focused health care in the United States</a:t>
            </a:r>
          </a:p>
          <a:p>
            <a:r>
              <a:rPr lang="en-US" sz="2400" dirty="0"/>
              <a:t> Patient Protection and Affordable Care Act</a:t>
            </a:r>
          </a:p>
          <a:p>
            <a:pPr lvl="1"/>
            <a:r>
              <a:rPr lang="en-US" sz="2000" dirty="0"/>
              <a:t>National Prevention, Health Promotion, and Public Health Council</a:t>
            </a:r>
          </a:p>
          <a:p>
            <a:pPr lvl="1"/>
            <a:r>
              <a:rPr lang="en-US" sz="2000" dirty="0"/>
              <a:t>Prevention and Public Health Fund</a:t>
            </a:r>
          </a:p>
          <a:p>
            <a:pPr lvl="1"/>
            <a:r>
              <a:rPr lang="en-US" sz="2000" dirty="0"/>
              <a:t>Improvements in prevention (U.S. Preventive Services Task Force)</a:t>
            </a:r>
          </a:p>
          <a:p>
            <a:r>
              <a:rPr lang="en-US" sz="2400" dirty="0"/>
              <a:t>Population-focused approach</a:t>
            </a:r>
          </a:p>
          <a:p>
            <a:r>
              <a:rPr lang="en-US" sz="2400" dirty="0"/>
              <a:t>Prevention emphasis</a:t>
            </a:r>
          </a:p>
          <a:p>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Introduction </a:t>
            </a:r>
            <a:r>
              <a:rPr lang="en-US" dirty="0"/>
              <a:t>(Cont.)</a:t>
            </a:r>
            <a:endParaRPr lang="en-US" altLang="en-US" dirty="0"/>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12</a:t>
            </a:fld>
            <a:endParaRPr lang="en-GB" dirty="0"/>
          </a:p>
        </p:txBody>
      </p:sp>
      <p:sp>
        <p:nvSpPr>
          <p:cNvPr id="5123" name="Content Placeholder 2"/>
          <p:cNvSpPr>
            <a:spLocks noGrp="1"/>
          </p:cNvSpPr>
          <p:nvPr>
            <p:ph sz="quarter" idx="1"/>
          </p:nvPr>
        </p:nvSpPr>
        <p:spPr/>
        <p:txBody>
          <a:bodyPr/>
          <a:lstStyle/>
          <a:p>
            <a:r>
              <a:rPr lang="en-US" dirty="0"/>
              <a:t>New need for public health nursing</a:t>
            </a:r>
          </a:p>
          <a:p>
            <a:pPr lvl="1"/>
            <a:r>
              <a:rPr lang="en-US" dirty="0"/>
              <a:t>Time of opportunity and challenge</a:t>
            </a:r>
          </a:p>
          <a:p>
            <a:pPr lvl="1"/>
            <a:r>
              <a:rPr lang="en-US" dirty="0"/>
              <a:t>Growing costs</a:t>
            </a:r>
          </a:p>
          <a:p>
            <a:pPr lvl="1"/>
            <a:r>
              <a:rPr lang="en-US" dirty="0"/>
              <a:t>Changing U.S. demography</a:t>
            </a:r>
          </a:p>
          <a:p>
            <a:pPr lvl="1"/>
            <a:r>
              <a:rPr lang="en-US" dirty="0"/>
              <a:t>Bioterrorism</a:t>
            </a:r>
          </a:p>
          <a:p>
            <a:pPr lvl="1"/>
            <a:r>
              <a:rPr lang="en-US" dirty="0"/>
              <a:t>Epidemic prevention</a:t>
            </a:r>
          </a:p>
          <a:p>
            <a:pPr lv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7B667-2551-4B20-B599-3F851AA02F82}"/>
              </a:ext>
            </a:extLst>
          </p:cNvPr>
          <p:cNvSpPr>
            <a:spLocks noGrp="1"/>
          </p:cNvSpPr>
          <p:nvPr>
            <p:ph type="title"/>
          </p:nvPr>
        </p:nvSpPr>
        <p:spPr>
          <a:xfrm>
            <a:off x="484710" y="228601"/>
            <a:ext cx="7055380" cy="609600"/>
          </a:xfrm>
        </p:spPr>
        <p:txBody>
          <a:bodyPr>
            <a:normAutofit fontScale="90000"/>
          </a:bodyPr>
          <a:lstStyle/>
          <a:p>
            <a:r>
              <a:rPr lang="en-US" sz="3600" dirty="0"/>
              <a:t>Importance of Public Health</a:t>
            </a:r>
          </a:p>
        </p:txBody>
      </p:sp>
      <p:pic>
        <p:nvPicPr>
          <p:cNvPr id="6" name="Content Placeholder 5">
            <a:extLst>
              <a:ext uri="{FF2B5EF4-FFF2-40B4-BE49-F238E27FC236}">
                <a16:creationId xmlns:a16="http://schemas.microsoft.com/office/drawing/2014/main" id="{ADC14E8B-B78D-467D-865C-7FBF36302753}"/>
              </a:ext>
            </a:extLst>
          </p:cNvPr>
          <p:cNvPicPr>
            <a:picLocks noGrp="1" noChangeAspect="1"/>
          </p:cNvPicPr>
          <p:nvPr>
            <p:ph idx="1"/>
          </p:nvPr>
        </p:nvPicPr>
        <p:blipFill>
          <a:blip r:embed="rId3"/>
          <a:stretch>
            <a:fillRect/>
          </a:stretch>
        </p:blipFill>
        <p:spPr>
          <a:xfrm>
            <a:off x="152400" y="1447803"/>
            <a:ext cx="8839200" cy="5257796"/>
          </a:xfrm>
          <a:prstGeom prst="rect">
            <a:avLst/>
          </a:prstGeom>
        </p:spPr>
      </p:pic>
      <p:sp>
        <p:nvSpPr>
          <p:cNvPr id="4" name="Footer Placeholder 3">
            <a:extLst>
              <a:ext uri="{FF2B5EF4-FFF2-40B4-BE49-F238E27FC236}">
                <a16:creationId xmlns:a16="http://schemas.microsoft.com/office/drawing/2014/main" id="{4D3A6934-10E2-479D-925F-32BA9D9F8611}"/>
              </a:ext>
            </a:extLst>
          </p:cNvPr>
          <p:cNvSpPr>
            <a:spLocks noGrp="1"/>
          </p:cNvSpPr>
          <p:nvPr>
            <p:ph type="ftr" sz="quarter" idx="11"/>
          </p:nvPr>
        </p:nvSpPr>
        <p:spPr>
          <a:xfrm rot="5400000">
            <a:off x="6233335" y="3263371"/>
            <a:ext cx="3859795" cy="228660"/>
          </a:xfrm>
        </p:spPr>
        <p:txBody>
          <a:bodyPr/>
          <a:lstStyle/>
          <a:p>
            <a:pPr>
              <a:defRPr/>
            </a:pPr>
            <a:r>
              <a:rPr lang="en-US" dirty="0"/>
              <a:t>Copyright © 2016 by Elsevier Inc.</a:t>
            </a:r>
          </a:p>
        </p:txBody>
      </p:sp>
      <p:sp>
        <p:nvSpPr>
          <p:cNvPr id="5" name="Slide Number Placeholder 4">
            <a:extLst>
              <a:ext uri="{FF2B5EF4-FFF2-40B4-BE49-F238E27FC236}">
                <a16:creationId xmlns:a16="http://schemas.microsoft.com/office/drawing/2014/main" id="{FE26DB0F-4104-4DCE-A3A4-1278B728367A}"/>
              </a:ext>
            </a:extLst>
          </p:cNvPr>
          <p:cNvSpPr>
            <a:spLocks noGrp="1"/>
          </p:cNvSpPr>
          <p:nvPr>
            <p:ph type="sldNum" sz="quarter" idx="12"/>
          </p:nvPr>
        </p:nvSpPr>
        <p:spPr>
          <a:xfrm>
            <a:off x="7766431" y="295736"/>
            <a:ext cx="628813" cy="767687"/>
          </a:xfrm>
        </p:spPr>
        <p:txBody>
          <a:bodyPr/>
          <a:lstStyle/>
          <a:p>
            <a:pPr>
              <a:defRPr/>
            </a:pPr>
            <a:r>
              <a:rPr lang="en-GB"/>
              <a:t> </a:t>
            </a:r>
            <a:fld id="{E4537E8C-FE05-4268-B438-F12592B6374D}" type="slidenum">
              <a:rPr lang="en-GB" smtClean="0"/>
              <a:pPr>
                <a:defRPr/>
              </a:pPr>
              <a:t>13</a:t>
            </a:fld>
            <a:endParaRPr lang="en-GB"/>
          </a:p>
        </p:txBody>
      </p:sp>
    </p:spTree>
    <p:extLst>
      <p:ext uri="{BB962C8B-B14F-4D97-AF65-F5344CB8AC3E}">
        <p14:creationId xmlns:p14="http://schemas.microsoft.com/office/powerpoint/2010/main" val="169759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609600" y="67314"/>
            <a:ext cx="7653402" cy="1143000"/>
          </a:xfrm>
        </p:spPr>
        <p:txBody>
          <a:bodyPr>
            <a:normAutofit/>
          </a:bodyPr>
          <a:lstStyle/>
          <a:p>
            <a:pPr eaLnBrk="1" hangingPunct="1"/>
            <a:r>
              <a:rPr lang="en-US" altLang="en-US" sz="3400" b="1" dirty="0"/>
              <a:t>Healthcare Changes in the 21st Century</a:t>
            </a:r>
          </a:p>
        </p:txBody>
      </p:sp>
      <p:sp>
        <p:nvSpPr>
          <p:cNvPr id="2" name="Footer Placeholder 1"/>
          <p:cNvSpPr>
            <a:spLocks noGrp="1"/>
          </p:cNvSpPr>
          <p:nvPr>
            <p:ph type="ftr" sz="quarter" idx="11"/>
          </p:nvPr>
        </p:nvSpPr>
        <p:spPr>
          <a:xfrm>
            <a:off x="2590800" y="6356350"/>
            <a:ext cx="3962400" cy="365125"/>
          </a:xfrm>
          <a:prstGeom prst="rect">
            <a:avLst/>
          </a:prstGeom>
        </p:spPr>
        <p:txBody>
          <a:bodyPr/>
          <a:lstStyle/>
          <a:p>
            <a:endParaRPr lang="en-US" dirty="0"/>
          </a:p>
        </p:txBody>
      </p:sp>
      <p:sp>
        <p:nvSpPr>
          <p:cNvPr id="3" name="Slide Number Placeholder 2"/>
          <p:cNvSpPr>
            <a:spLocks noGrp="1"/>
          </p:cNvSpPr>
          <p:nvPr>
            <p:ph type="sldNum" sz="quarter" idx="12"/>
          </p:nvPr>
        </p:nvSpPr>
        <p:spPr/>
        <p:txBody>
          <a:bodyPr/>
          <a:lstStyle/>
          <a:p>
            <a:fld id="{2AE5C2BA-CDD3-CE49-886F-2F9EFE00A49D}" type="slidenum">
              <a:rPr lang="en-US" smtClean="0"/>
              <a:pPr/>
              <a:t>14</a:t>
            </a:fld>
            <a:endParaRPr lang="en-US" dirty="0"/>
          </a:p>
        </p:txBody>
      </p:sp>
      <p:sp>
        <p:nvSpPr>
          <p:cNvPr id="7171" name="Rectangle 3"/>
          <p:cNvSpPr>
            <a:spLocks noGrp="1" noChangeArrowheads="1"/>
          </p:cNvSpPr>
          <p:nvPr>
            <p:ph sz="quarter" idx="1"/>
          </p:nvPr>
        </p:nvSpPr>
        <p:spPr>
          <a:xfrm>
            <a:off x="305148" y="1832759"/>
            <a:ext cx="8613775" cy="3686175"/>
          </a:xfrm>
        </p:spPr>
        <p:txBody>
          <a:bodyPr/>
          <a:lstStyle/>
          <a:p>
            <a:pPr marL="457200" indent="-457200" algn="l">
              <a:buFont typeface="Arial" panose="020B0604020202020204" pitchFamily="34" charset="0"/>
              <a:buChar char="•"/>
            </a:pPr>
            <a:r>
              <a:rPr lang="en-US" altLang="en-US" b="0" dirty="0"/>
              <a:t>Social determinants of </a:t>
            </a:r>
            <a:r>
              <a:rPr lang="en-US" b="0" dirty="0"/>
              <a:t>social conditions in which people live, their income, their social status, their education, their literacy level, their home and work environment, their support networks, their gender, their culture, and the availability of health services </a:t>
            </a:r>
            <a:endParaRPr lang="en-US" altLang="en-US" b="0" dirty="0"/>
          </a:p>
        </p:txBody>
      </p:sp>
    </p:spTree>
    <p:extLst>
      <p:ext uri="{BB962C8B-B14F-4D97-AF65-F5344CB8AC3E}">
        <p14:creationId xmlns:p14="http://schemas.microsoft.com/office/powerpoint/2010/main" val="3432203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t>Public Health Practice</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15</a:t>
            </a:fld>
            <a:endParaRPr lang="en-GB" dirty="0"/>
          </a:p>
        </p:txBody>
      </p:sp>
      <p:sp>
        <p:nvSpPr>
          <p:cNvPr id="6147" name="Content Placeholder 2"/>
          <p:cNvSpPr>
            <a:spLocks noGrp="1"/>
          </p:cNvSpPr>
          <p:nvPr>
            <p:ph sz="quarter" idx="1"/>
          </p:nvPr>
        </p:nvSpPr>
        <p:spPr/>
        <p:txBody>
          <a:bodyPr/>
          <a:lstStyle/>
          <a:p>
            <a:r>
              <a:rPr lang="en-US" dirty="0"/>
              <a:t>Foundation for healthy populations</a:t>
            </a:r>
          </a:p>
          <a:p>
            <a:r>
              <a:rPr lang="en-US" dirty="0"/>
              <a:t>Solid history of preventive improvements</a:t>
            </a:r>
          </a:p>
          <a:p>
            <a:r>
              <a:rPr lang="en-US" dirty="0"/>
              <a:t>Institute of Medicine Report 2012</a:t>
            </a:r>
          </a:p>
          <a:p>
            <a:pPr lvl="1"/>
            <a:r>
              <a:rPr lang="en-US" dirty="0"/>
              <a:t>Emphasis on funding public health services</a:t>
            </a:r>
          </a:p>
          <a:p>
            <a:pPr lvl="1"/>
            <a:r>
              <a:rPr lang="en-US" dirty="0"/>
              <a:t>Emphasis on population-based prevention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t>Affordable Care Act</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16</a:t>
            </a:fld>
            <a:endParaRPr lang="en-GB" dirty="0"/>
          </a:p>
        </p:txBody>
      </p:sp>
      <p:sp>
        <p:nvSpPr>
          <p:cNvPr id="6147" name="Content Placeholder 2"/>
          <p:cNvSpPr>
            <a:spLocks noGrp="1"/>
          </p:cNvSpPr>
          <p:nvPr>
            <p:ph sz="quarter" idx="1"/>
          </p:nvPr>
        </p:nvSpPr>
        <p:spPr/>
        <p:txBody>
          <a:bodyPr/>
          <a:lstStyle/>
          <a:p>
            <a:r>
              <a:rPr lang="en-US" dirty="0"/>
              <a:t>Potential benefits for public health nursing (PHN)</a:t>
            </a:r>
          </a:p>
          <a:p>
            <a:pPr lvl="1"/>
            <a:r>
              <a:rPr lang="en-US" dirty="0"/>
              <a:t>More people insured </a:t>
            </a:r>
          </a:p>
          <a:p>
            <a:pPr lvl="1"/>
            <a:r>
              <a:rPr lang="en-US" dirty="0"/>
              <a:t>Public health (PH) agencies could shift from direct clinical services.</a:t>
            </a:r>
          </a:p>
          <a:p>
            <a:pPr lvl="1"/>
            <a:r>
              <a:rPr lang="en-US" dirty="0"/>
              <a:t>PH agencies could refocus on community, population-focused promotion and prevention.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01752" y="-76200"/>
            <a:ext cx="8534400" cy="1295400"/>
          </a:xfrm>
        </p:spPr>
        <p:txBody>
          <a:bodyPr>
            <a:normAutofit fontScale="90000"/>
          </a:bodyPr>
          <a:lstStyle/>
          <a:p>
            <a:br>
              <a:rPr lang="en-US" dirty="0"/>
            </a:br>
            <a:r>
              <a:rPr lang="en-US" dirty="0"/>
              <a:t>Public Health in America</a:t>
            </a:r>
            <a:br>
              <a:rPr lang="en-US" dirty="0"/>
            </a:br>
            <a:endParaRPr lang="en-US" dirty="0"/>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17</a:t>
            </a:fld>
            <a:endParaRPr lang="en-GB" dirty="0"/>
          </a:p>
        </p:txBody>
      </p:sp>
      <p:sp>
        <p:nvSpPr>
          <p:cNvPr id="7171" name="Content Placeholder 2"/>
          <p:cNvSpPr>
            <a:spLocks noGrp="1"/>
          </p:cNvSpPr>
          <p:nvPr>
            <p:ph sz="quarter" idx="1"/>
          </p:nvPr>
        </p:nvSpPr>
        <p:spPr/>
        <p:txBody>
          <a:bodyPr>
            <a:normAutofit/>
          </a:bodyPr>
          <a:lstStyle/>
          <a:p>
            <a:r>
              <a:rPr lang="en-US" dirty="0"/>
              <a:t>Vision:</a:t>
            </a:r>
          </a:p>
          <a:p>
            <a:pPr lvl="1"/>
            <a:r>
              <a:rPr lang="en-US" dirty="0"/>
              <a:t>Healthy people in healthy communities</a:t>
            </a:r>
          </a:p>
          <a:p>
            <a:r>
              <a:rPr lang="en-US" dirty="0"/>
              <a:t>Mission:</a:t>
            </a:r>
          </a:p>
          <a:p>
            <a:pPr lvl="1"/>
            <a:r>
              <a:rPr lang="en-US" dirty="0"/>
              <a:t>Promote physical and mental health</a:t>
            </a:r>
          </a:p>
          <a:p>
            <a:pPr lvl="1"/>
            <a:r>
              <a:rPr lang="en-US" dirty="0"/>
              <a:t>Prevent disease, injury, and disability</a:t>
            </a:r>
          </a:p>
          <a:p>
            <a:r>
              <a:rPr lang="en-US" u="sng" dirty="0">
                <a:solidFill>
                  <a:srgbClr val="FF0000"/>
                </a:solidFill>
              </a:rPr>
              <a:t>Essential PH services</a:t>
            </a:r>
            <a:r>
              <a:rPr lang="en-US" dirty="0"/>
              <a:t>:</a:t>
            </a:r>
          </a:p>
          <a:p>
            <a:pPr lvl="1"/>
            <a:r>
              <a:rPr lang="en-US" dirty="0"/>
              <a:t>Assessment</a:t>
            </a:r>
          </a:p>
          <a:p>
            <a:pPr lvl="1"/>
            <a:r>
              <a:rPr lang="en-US" dirty="0"/>
              <a:t>Policy development</a:t>
            </a:r>
          </a:p>
          <a:p>
            <a:pPr lvl="1"/>
            <a:r>
              <a:rPr lang="en-US" dirty="0"/>
              <a:t>Assurance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00E4-1ABC-4F5D-B1A3-3F9FEAD1556A}"/>
              </a:ext>
            </a:extLst>
          </p:cNvPr>
          <p:cNvSpPr>
            <a:spLocks noGrp="1"/>
          </p:cNvSpPr>
          <p:nvPr>
            <p:ph type="title"/>
          </p:nvPr>
        </p:nvSpPr>
        <p:spPr>
          <a:xfrm>
            <a:off x="381000" y="914400"/>
            <a:ext cx="2362200" cy="533400"/>
          </a:xfrm>
        </p:spPr>
        <p:txBody>
          <a:bodyPr>
            <a:normAutofit/>
          </a:bodyPr>
          <a:lstStyle/>
          <a:p>
            <a:r>
              <a:rPr lang="en-US" dirty="0">
                <a:solidFill>
                  <a:srgbClr val="FFFFFF"/>
                </a:solidFill>
              </a:rPr>
              <a:t>CDC 2017</a:t>
            </a:r>
          </a:p>
        </p:txBody>
      </p:sp>
      <p:sp>
        <p:nvSpPr>
          <p:cNvPr id="5" name="Text Placeholder 4">
            <a:extLst>
              <a:ext uri="{FF2B5EF4-FFF2-40B4-BE49-F238E27FC236}">
                <a16:creationId xmlns:a16="http://schemas.microsoft.com/office/drawing/2014/main" id="{80FAAD83-A666-483C-8C30-EA4C7B77F51E}"/>
              </a:ext>
            </a:extLst>
          </p:cNvPr>
          <p:cNvSpPr>
            <a:spLocks noGrp="1"/>
          </p:cNvSpPr>
          <p:nvPr>
            <p:ph type="body" idx="2"/>
          </p:nvPr>
        </p:nvSpPr>
        <p:spPr/>
        <p:txBody>
          <a:bodyPr>
            <a:normAutofit/>
          </a:bodyPr>
          <a:lstStyle/>
          <a:p>
            <a:pPr algn="ctr"/>
            <a:r>
              <a:rPr lang="en-US" sz="3200" dirty="0"/>
              <a:t>Definition of </a:t>
            </a:r>
          </a:p>
          <a:p>
            <a:pPr algn="ctr"/>
            <a:r>
              <a:rPr lang="en-US" sz="3200" dirty="0"/>
              <a:t>Public Health</a:t>
            </a:r>
            <a:br>
              <a:rPr lang="en-US" sz="3200" dirty="0"/>
            </a:br>
            <a:endParaRPr lang="en-US" sz="3200" dirty="0"/>
          </a:p>
        </p:txBody>
      </p:sp>
      <p:graphicFrame>
        <p:nvGraphicFramePr>
          <p:cNvPr id="6" name="Content Placeholder 2"/>
          <p:cNvGraphicFramePr>
            <a:graphicFrameLocks noGrp="1"/>
          </p:cNvGraphicFramePr>
          <p:nvPr>
            <p:ph sz="quarter" idx="1"/>
            <p:extLst/>
          </p:nvPr>
        </p:nvGraphicFramePr>
        <p:xfrm>
          <a:off x="3124200" y="685800"/>
          <a:ext cx="56388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0E39014F-600C-4B89-BE8E-1766A074028B}"/>
              </a:ext>
            </a:extLst>
          </p:cNvPr>
          <p:cNvSpPr>
            <a:spLocks noGrp="1"/>
          </p:cNvSpPr>
          <p:nvPr>
            <p:ph type="ftr" sz="quarter" idx="11"/>
          </p:nvPr>
        </p:nvSpPr>
        <p:spPr>
          <a:xfrm>
            <a:off x="301752" y="6243208"/>
            <a:ext cx="8461248" cy="533400"/>
          </a:xfrm>
        </p:spPr>
        <p:txBody>
          <a:bodyPr>
            <a:normAutofit fontScale="62500" lnSpcReduction="20000"/>
          </a:bodyPr>
          <a:lstStyle/>
          <a:p>
            <a:pPr algn="ctr" defTabSz="685800" fontAlgn="auto">
              <a:lnSpc>
                <a:spcPct val="90000"/>
              </a:lnSpc>
              <a:spcBef>
                <a:spcPts val="0"/>
              </a:spcBef>
              <a:spcAft>
                <a:spcPts val="450"/>
              </a:spcAft>
              <a:defRPr/>
            </a:pPr>
            <a:r>
              <a:rPr lang="en-US" sz="2100" dirty="0">
                <a:solidFill>
                  <a:prstClr val="black"/>
                </a:solidFill>
                <a:latin typeface="Calibri" panose="020F0502020204030204"/>
                <a:ea typeface="+mn-ea"/>
                <a:hlinkClick r:id="rId8"/>
              </a:rPr>
              <a:t>https://www.cdcfoundation.org/what-public-health</a:t>
            </a:r>
            <a:endParaRPr lang="en-US" sz="2100" dirty="0">
              <a:solidFill>
                <a:prstClr val="black"/>
              </a:solidFill>
              <a:latin typeface="Calibri" panose="020F0502020204030204"/>
              <a:ea typeface="+mn-ea"/>
            </a:endParaRPr>
          </a:p>
          <a:p>
            <a:pPr algn="ctr" defTabSz="685800" fontAlgn="auto">
              <a:lnSpc>
                <a:spcPct val="90000"/>
              </a:lnSpc>
              <a:spcBef>
                <a:spcPts val="0"/>
              </a:spcBef>
              <a:spcAft>
                <a:spcPts val="450"/>
              </a:spcAft>
              <a:defRPr/>
            </a:pPr>
            <a:r>
              <a:rPr lang="en-US" sz="2100" dirty="0">
                <a:solidFill>
                  <a:prstClr val="black"/>
                </a:solidFill>
                <a:latin typeface="Calibri" panose="020F0502020204030204"/>
                <a:ea typeface="+mn-ea"/>
                <a:hlinkClick r:id="rId9"/>
              </a:rPr>
              <a:t>https://www.ahrq.gov/professionals/quality-patient-safety/quality-resources/tools/chtoolbx/understand/index.html</a:t>
            </a:r>
            <a:endParaRPr lang="en-US" sz="2100" dirty="0">
              <a:solidFill>
                <a:prstClr val="black"/>
              </a:solidFill>
              <a:latin typeface="Calibri" panose="020F0502020204030204"/>
              <a:ea typeface="+mn-ea"/>
            </a:endParaRPr>
          </a:p>
          <a:p>
            <a:pPr defTabSz="685800" fontAlgn="auto">
              <a:lnSpc>
                <a:spcPct val="90000"/>
              </a:lnSpc>
              <a:spcBef>
                <a:spcPts val="0"/>
              </a:spcBef>
              <a:spcAft>
                <a:spcPts val="450"/>
              </a:spcAft>
              <a:defRPr/>
            </a:pPr>
            <a:endParaRPr lang="en-US" sz="300" dirty="0">
              <a:solidFill>
                <a:prstClr val="black"/>
              </a:solidFill>
              <a:latin typeface="Calibri" panose="020F0502020204030204"/>
              <a:ea typeface="+mn-ea"/>
            </a:endParaRPr>
          </a:p>
        </p:txBody>
      </p:sp>
    </p:spTree>
    <p:extLst>
      <p:ext uri="{BB962C8B-B14F-4D97-AF65-F5344CB8AC3E}">
        <p14:creationId xmlns:p14="http://schemas.microsoft.com/office/powerpoint/2010/main" val="108889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t>Definitions in Public Health</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19</a:t>
            </a:fld>
            <a:endParaRPr lang="en-GB" dirty="0"/>
          </a:p>
        </p:txBody>
      </p:sp>
      <p:sp>
        <p:nvSpPr>
          <p:cNvPr id="8195" name="Content Placeholder 2"/>
          <p:cNvSpPr>
            <a:spLocks noGrp="1"/>
          </p:cNvSpPr>
          <p:nvPr>
            <p:ph sz="quarter" idx="1"/>
          </p:nvPr>
        </p:nvSpPr>
        <p:spPr/>
        <p:txBody>
          <a:bodyPr>
            <a:normAutofit/>
          </a:bodyPr>
          <a:lstStyle/>
          <a:p>
            <a:r>
              <a:rPr lang="en-US" dirty="0"/>
              <a:t>Public health core functions</a:t>
            </a:r>
          </a:p>
          <a:p>
            <a:pPr lvl="1"/>
            <a:r>
              <a:rPr lang="en-US" sz="2800" dirty="0"/>
              <a:t>Assessment</a:t>
            </a:r>
          </a:p>
          <a:p>
            <a:pPr lvl="2"/>
            <a:r>
              <a:rPr lang="en-US" altLang="en-US" sz="2800" dirty="0"/>
              <a:t>Assesses healthcare problems</a:t>
            </a:r>
          </a:p>
          <a:p>
            <a:pPr lvl="1"/>
            <a:r>
              <a:rPr lang="en-US" sz="2800" dirty="0"/>
              <a:t>Policy development</a:t>
            </a:r>
          </a:p>
          <a:p>
            <a:pPr lvl="2"/>
            <a:r>
              <a:rPr lang="en-US" altLang="en-US" sz="2800" dirty="0"/>
              <a:t>Intervenes by developing relevant healthcare policy that provides access to services</a:t>
            </a:r>
            <a:endParaRPr lang="en-US" sz="2800" dirty="0"/>
          </a:p>
          <a:p>
            <a:pPr lvl="1"/>
            <a:r>
              <a:rPr lang="en-US" sz="2800" dirty="0"/>
              <a:t>Assurance</a:t>
            </a:r>
          </a:p>
          <a:p>
            <a:pPr lvl="2"/>
            <a:r>
              <a:rPr lang="en-US" altLang="en-US" sz="2800" dirty="0"/>
              <a:t>Ensures that services are delivered and outcomes are achieved</a:t>
            </a:r>
          </a:p>
          <a:p>
            <a:pPr marL="905256" lvl="2" indent="0">
              <a:buNone/>
            </a:pPr>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dirty="0"/>
              <a:t>PHN Specialty</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20</a:t>
            </a:fld>
            <a:endParaRPr lang="en-GB" dirty="0"/>
          </a:p>
        </p:txBody>
      </p:sp>
      <p:sp>
        <p:nvSpPr>
          <p:cNvPr id="14339" name="Content Placeholder 2"/>
          <p:cNvSpPr>
            <a:spLocks noGrp="1"/>
          </p:cNvSpPr>
          <p:nvPr>
            <p:ph sz="quarter" idx="1"/>
          </p:nvPr>
        </p:nvSpPr>
        <p:spPr/>
        <p:txBody>
          <a:bodyPr/>
          <a:lstStyle/>
          <a:p>
            <a:r>
              <a:rPr lang="en-US" altLang="en-US" dirty="0"/>
              <a:t>Characteristics</a:t>
            </a:r>
          </a:p>
          <a:p>
            <a:pPr lvl="1"/>
            <a:r>
              <a:rPr lang="en-US" altLang="en-US" dirty="0"/>
              <a:t>Population focused</a:t>
            </a:r>
          </a:p>
          <a:p>
            <a:pPr lvl="1"/>
            <a:r>
              <a:rPr lang="en-US" altLang="en-US" dirty="0"/>
              <a:t>Community oriented</a:t>
            </a:r>
          </a:p>
          <a:p>
            <a:pPr lvl="1"/>
            <a:r>
              <a:rPr lang="en-US" altLang="en-US" dirty="0"/>
              <a:t>Health and preventive focus</a:t>
            </a:r>
          </a:p>
          <a:p>
            <a:pPr lvl="1"/>
            <a:r>
              <a:rPr lang="en-US" altLang="en-US" dirty="0"/>
              <a:t>Interventions made at the community or population level</a:t>
            </a:r>
          </a:p>
          <a:p>
            <a:pPr lvl="1"/>
            <a:r>
              <a:rPr lang="en-US" altLang="en-US" dirty="0"/>
              <a:t>Concern for the health of all members of the population/community, particularly vulnerable subpopulations </a:t>
            </a:r>
          </a:p>
          <a:p>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301752" y="228600"/>
            <a:ext cx="8534400" cy="914400"/>
          </a:xfrm>
        </p:spPr>
        <p:txBody>
          <a:bodyPr>
            <a:normAutofit fontScale="90000"/>
          </a:bodyPr>
          <a:lstStyle/>
          <a:p>
            <a:r>
              <a:rPr lang="en-US" dirty="0"/>
              <a:t>Essential Areas for the Preparation</a:t>
            </a:r>
            <a:br>
              <a:rPr lang="en-US" dirty="0"/>
            </a:br>
            <a:r>
              <a:rPr lang="en-US" dirty="0"/>
              <a:t>of a PHN Specialist (Box 1-3)</a:t>
            </a:r>
          </a:p>
        </p:txBody>
      </p:sp>
      <p:sp>
        <p:nvSpPr>
          <p:cNvPr id="10" name="Footer Placeholder 9"/>
          <p:cNvSpPr>
            <a:spLocks noGrp="1"/>
          </p:cNvSpPr>
          <p:nvPr>
            <p:ph type="ftr" sz="quarter" idx="11"/>
          </p:nvPr>
        </p:nvSpPr>
        <p:spPr/>
        <p:txBody>
          <a:bodyPr/>
          <a:lstStyle/>
          <a:p>
            <a:pPr>
              <a:defRPr/>
            </a:pPr>
            <a:r>
              <a:rPr lang="en-US" dirty="0"/>
              <a:t>Copyright © 2016 by Elsevier Inc.</a:t>
            </a:r>
          </a:p>
        </p:txBody>
      </p:sp>
      <p:sp>
        <p:nvSpPr>
          <p:cNvPr id="9" name="Slide Number Placeholder 8"/>
          <p:cNvSpPr>
            <a:spLocks noGrp="1"/>
          </p:cNvSpPr>
          <p:nvPr>
            <p:ph type="sldNum" sz="quarter" idx="12"/>
          </p:nvPr>
        </p:nvSpPr>
        <p:spPr/>
        <p:txBody>
          <a:bodyPr/>
          <a:lstStyle/>
          <a:p>
            <a:pPr>
              <a:defRPr/>
            </a:pPr>
            <a:r>
              <a:rPr lang="en-GB" dirty="0"/>
              <a:t> </a:t>
            </a:r>
            <a:fld id="{4E6C65C9-8AC5-4D56-B66C-DDD83D296B90}" type="slidenum">
              <a:rPr lang="en-GB" smtClean="0"/>
              <a:pPr>
                <a:defRPr/>
              </a:pPr>
              <a:t>21</a:t>
            </a:fld>
            <a:endParaRPr lang="en-GB" dirty="0"/>
          </a:p>
        </p:txBody>
      </p:sp>
      <p:sp>
        <p:nvSpPr>
          <p:cNvPr id="15363" name="Content Placeholder 2"/>
          <p:cNvSpPr>
            <a:spLocks noGrp="1"/>
          </p:cNvSpPr>
          <p:nvPr>
            <p:ph sz="quarter" idx="1"/>
          </p:nvPr>
        </p:nvSpPr>
        <p:spPr>
          <a:xfrm>
            <a:off x="457200" y="1828800"/>
            <a:ext cx="3650343" cy="4454525"/>
          </a:xfrm>
        </p:spPr>
        <p:txBody>
          <a:bodyPr>
            <a:normAutofit/>
          </a:bodyPr>
          <a:lstStyle/>
          <a:p>
            <a:r>
              <a:rPr lang="en-US" sz="2400" dirty="0"/>
              <a:t>Epidemiology</a:t>
            </a:r>
          </a:p>
          <a:p>
            <a:r>
              <a:rPr lang="en-US" sz="2400" dirty="0"/>
              <a:t>Biostatistics</a:t>
            </a:r>
          </a:p>
          <a:p>
            <a:r>
              <a:rPr lang="en-US" sz="2400" dirty="0"/>
              <a:t>Nursing theory</a:t>
            </a:r>
          </a:p>
          <a:p>
            <a:r>
              <a:rPr lang="en-US" sz="2400" dirty="0"/>
              <a:t>Management theory</a:t>
            </a:r>
          </a:p>
          <a:p>
            <a:r>
              <a:rPr lang="en-US" sz="2400" dirty="0"/>
              <a:t>Change theory</a:t>
            </a:r>
          </a:p>
          <a:p>
            <a:r>
              <a:rPr lang="en-US" sz="2400" dirty="0"/>
              <a:t>Economics</a:t>
            </a:r>
          </a:p>
          <a:p>
            <a:r>
              <a:rPr lang="en-US" sz="2400" dirty="0"/>
              <a:t>Politics</a:t>
            </a:r>
          </a:p>
          <a:p>
            <a:r>
              <a:rPr lang="en-US" sz="2400" dirty="0"/>
              <a:t>PH administration</a:t>
            </a:r>
          </a:p>
          <a:p>
            <a:r>
              <a:rPr lang="en-US" sz="2400" dirty="0"/>
              <a:t>History of public health</a:t>
            </a:r>
          </a:p>
        </p:txBody>
      </p:sp>
      <p:sp>
        <p:nvSpPr>
          <p:cNvPr id="15364" name="Content Placeholder 4"/>
          <p:cNvSpPr>
            <a:spLocks noGrp="1"/>
          </p:cNvSpPr>
          <p:nvPr>
            <p:ph sz="half" idx="4294967295"/>
          </p:nvPr>
        </p:nvSpPr>
        <p:spPr>
          <a:xfrm>
            <a:off x="5105400" y="1676400"/>
            <a:ext cx="4038600" cy="4724400"/>
          </a:xfrm>
        </p:spPr>
        <p:txBody>
          <a:bodyPr>
            <a:normAutofit/>
          </a:bodyPr>
          <a:lstStyle/>
          <a:p>
            <a:pPr eaLnBrk="1" hangingPunct="1">
              <a:buFont typeface="Wingdings 2" charset="0"/>
              <a:buChar char=""/>
              <a:defRPr/>
            </a:pPr>
            <a:r>
              <a:rPr lang="en-US" sz="2400" dirty="0"/>
              <a:t>Issues in public health</a:t>
            </a:r>
          </a:p>
          <a:p>
            <a:pPr eaLnBrk="1" hangingPunct="1">
              <a:buFont typeface="Wingdings 2" charset="0"/>
              <a:buChar char=""/>
              <a:defRPr/>
            </a:pPr>
            <a:r>
              <a:rPr lang="en-US" sz="2400" dirty="0"/>
              <a:t>Public health administration</a:t>
            </a:r>
          </a:p>
          <a:p>
            <a:pPr eaLnBrk="1" hangingPunct="1">
              <a:buFont typeface="Wingdings 2" charset="0"/>
              <a:buChar char=""/>
              <a:defRPr/>
            </a:pPr>
            <a:r>
              <a:rPr lang="en-US" sz="2400" dirty="0"/>
              <a:t>Community assessment</a:t>
            </a:r>
          </a:p>
          <a:p>
            <a:pPr eaLnBrk="1" hangingPunct="1">
              <a:buFont typeface="Wingdings 2" charset="0"/>
              <a:buChar char=""/>
              <a:defRPr/>
            </a:pPr>
            <a:r>
              <a:rPr lang="en-US" sz="2400" dirty="0"/>
              <a:t>Program planning and evaluation</a:t>
            </a:r>
          </a:p>
          <a:p>
            <a:pPr eaLnBrk="1" hangingPunct="1">
              <a:buFont typeface="Wingdings 2" charset="0"/>
              <a:buChar char=""/>
              <a:defRPr/>
            </a:pPr>
            <a:r>
              <a:rPr lang="en-US" sz="2400" dirty="0"/>
              <a:t>Interventions at the aggregate level</a:t>
            </a:r>
          </a:p>
          <a:p>
            <a:pPr eaLnBrk="1" hangingPunct="1">
              <a:buFont typeface="Wingdings 2" charset="0"/>
              <a:buChar char=""/>
              <a:defRPr/>
            </a:pPr>
            <a:r>
              <a:rPr lang="en-US" sz="2400" dirty="0"/>
              <a:t>Research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ooter Placeholder 19"/>
          <p:cNvSpPr>
            <a:spLocks noGrp="1"/>
          </p:cNvSpPr>
          <p:nvPr>
            <p:ph type="ftr" sz="quarter" idx="11"/>
          </p:nvPr>
        </p:nvSpPr>
        <p:spPr/>
        <p:txBody>
          <a:bodyPr/>
          <a:lstStyle/>
          <a:p>
            <a:pPr>
              <a:defRPr/>
            </a:pPr>
            <a:r>
              <a:rPr lang="en-US" dirty="0"/>
              <a:t>Copyright © 2016 by Elsevier Inc.</a:t>
            </a:r>
          </a:p>
        </p:txBody>
      </p:sp>
      <p:sp>
        <p:nvSpPr>
          <p:cNvPr id="11" name="Content Placeholder 10"/>
          <p:cNvSpPr>
            <a:spLocks noGrp="1"/>
          </p:cNvSpPr>
          <p:nvPr>
            <p:ph sz="quarter" idx="2"/>
          </p:nvPr>
        </p:nvSpPr>
        <p:spPr>
          <a:xfrm>
            <a:off x="457200" y="1676400"/>
            <a:ext cx="3810000" cy="4449763"/>
          </a:xfrm>
        </p:spPr>
        <p:txBody>
          <a:bodyPr/>
          <a:lstStyle/>
          <a:p>
            <a:r>
              <a:rPr lang="en-US" sz="2800" dirty="0"/>
              <a:t>Current</a:t>
            </a:r>
          </a:p>
          <a:p>
            <a:pPr lvl="1"/>
            <a:r>
              <a:rPr lang="en-US" altLang="en-US" sz="2400" dirty="0"/>
              <a:t>BSN graduate has basic preparation to function as a staff PHN.</a:t>
            </a:r>
          </a:p>
          <a:p>
            <a:pPr lvl="1"/>
            <a:r>
              <a:rPr lang="en-US" altLang="en-US" sz="2400" dirty="0"/>
              <a:t>Master’s</a:t>
            </a:r>
            <a:r>
              <a:rPr lang="en-US" altLang="ja-JP" sz="2400" dirty="0"/>
              <a:t> degree required for specialization in PHN</a:t>
            </a:r>
          </a:p>
          <a:p>
            <a:pPr lvl="2"/>
            <a:r>
              <a:rPr lang="en-US" altLang="en-US" sz="2000" dirty="0"/>
              <a:t>Then eligible to sit for certification exam</a:t>
            </a:r>
          </a:p>
          <a:p>
            <a:endParaRPr lang="en-US" dirty="0"/>
          </a:p>
        </p:txBody>
      </p:sp>
      <p:sp>
        <p:nvSpPr>
          <p:cNvPr id="16390" name="Content Placeholder 5"/>
          <p:cNvSpPr>
            <a:spLocks noGrp="1"/>
          </p:cNvSpPr>
          <p:nvPr>
            <p:ph sz="quarter" idx="4"/>
          </p:nvPr>
        </p:nvSpPr>
        <p:spPr>
          <a:xfrm>
            <a:off x="4645025" y="1676400"/>
            <a:ext cx="4041775" cy="4449763"/>
          </a:xfrm>
        </p:spPr>
        <p:txBody>
          <a:bodyPr/>
          <a:lstStyle/>
          <a:p>
            <a:r>
              <a:rPr lang="en-US" sz="2800" dirty="0"/>
              <a:t>Future</a:t>
            </a:r>
          </a:p>
          <a:p>
            <a:pPr lvl="1"/>
            <a:r>
              <a:rPr lang="en-US" sz="2400" dirty="0"/>
              <a:t>Doctor of Nursing Practice (DNP) will likely be required for specialization in PHN.</a:t>
            </a:r>
          </a:p>
          <a:p>
            <a:pPr lvl="2"/>
            <a:r>
              <a:rPr lang="en-US" sz="2000" dirty="0"/>
              <a:t>Then eligible to sit for certification exam</a:t>
            </a:r>
          </a:p>
        </p:txBody>
      </p:sp>
      <p:sp>
        <p:nvSpPr>
          <p:cNvPr id="19" name="Slide Number Placeholder 18"/>
          <p:cNvSpPr>
            <a:spLocks noGrp="1"/>
          </p:cNvSpPr>
          <p:nvPr>
            <p:ph type="sldNum" sz="quarter" idx="12"/>
          </p:nvPr>
        </p:nvSpPr>
        <p:spPr/>
        <p:txBody>
          <a:bodyPr/>
          <a:lstStyle/>
          <a:p>
            <a:pPr>
              <a:defRPr/>
            </a:pPr>
            <a:r>
              <a:rPr lang="en-GB" dirty="0"/>
              <a:t> </a:t>
            </a:r>
            <a:fld id="{72D835C9-2986-4C10-B474-8F81B86AD13F}" type="slidenum">
              <a:rPr lang="en-GB" smtClean="0"/>
              <a:pPr>
                <a:defRPr/>
              </a:pPr>
              <a:t>22</a:t>
            </a:fld>
            <a:endParaRPr lang="en-GB" dirty="0"/>
          </a:p>
        </p:txBody>
      </p:sp>
      <p:sp>
        <p:nvSpPr>
          <p:cNvPr id="16386" name="Title 1"/>
          <p:cNvSpPr>
            <a:spLocks noGrp="1"/>
          </p:cNvSpPr>
          <p:nvPr>
            <p:ph type="title"/>
          </p:nvPr>
        </p:nvSpPr>
        <p:spPr/>
        <p:txBody>
          <a:bodyPr/>
          <a:lstStyle/>
          <a:p>
            <a:r>
              <a:rPr lang="en-US" dirty="0"/>
              <a:t>Education for PHN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01752" y="228600"/>
            <a:ext cx="8534400" cy="914400"/>
          </a:xfrm>
        </p:spPr>
        <p:txBody>
          <a:bodyPr>
            <a:normAutofit fontScale="90000"/>
          </a:bodyPr>
          <a:lstStyle/>
          <a:p>
            <a:r>
              <a:rPr lang="en-US" dirty="0"/>
              <a:t>Definitions of </a:t>
            </a:r>
            <a:br>
              <a:rPr lang="en-US" dirty="0"/>
            </a:br>
            <a:r>
              <a:rPr lang="en-US" dirty="0"/>
              <a:t>Population-Focused Practice</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23</a:t>
            </a:fld>
            <a:endParaRPr lang="en-GB" dirty="0"/>
          </a:p>
        </p:txBody>
      </p:sp>
      <p:sp>
        <p:nvSpPr>
          <p:cNvPr id="17411" name="Content Placeholder 2"/>
          <p:cNvSpPr>
            <a:spLocks noGrp="1"/>
          </p:cNvSpPr>
          <p:nvPr>
            <p:ph sz="quarter" idx="1"/>
          </p:nvPr>
        </p:nvSpPr>
        <p:spPr/>
        <p:txBody>
          <a:bodyPr/>
          <a:lstStyle/>
          <a:p>
            <a:r>
              <a:rPr lang="en-US" dirty="0"/>
              <a:t>Population or aggregate</a:t>
            </a:r>
          </a:p>
          <a:p>
            <a:pPr lvl="1"/>
            <a:r>
              <a:rPr lang="en-US" dirty="0"/>
              <a:t>A collection of individuals who have one or more personal or environmental characteristics in common</a:t>
            </a:r>
          </a:p>
          <a:p>
            <a:pPr lvl="2"/>
            <a:r>
              <a:rPr lang="en-US" dirty="0"/>
              <a:t>Geography</a:t>
            </a:r>
          </a:p>
          <a:p>
            <a:pPr lvl="2"/>
            <a:r>
              <a:rPr lang="en-US" dirty="0"/>
              <a:t>Special interest or circumstance</a:t>
            </a:r>
          </a:p>
          <a:p>
            <a:pPr marL="594360" lvl="2" indent="0">
              <a:buNone/>
            </a:pPr>
            <a:endParaRPr lang="en-US" dirty="0"/>
          </a:p>
          <a:p>
            <a:r>
              <a:rPr lang="en-US" dirty="0"/>
              <a:t>Subpopulation</a:t>
            </a:r>
          </a:p>
          <a:p>
            <a:pPr lvl="1"/>
            <a:r>
              <a:rPr lang="en-US" dirty="0"/>
              <a:t>Group within the larger population</a:t>
            </a:r>
          </a:p>
          <a:p>
            <a:pPr lvl="1"/>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1752" y="304800"/>
            <a:ext cx="8534400" cy="838200"/>
          </a:xfrm>
        </p:spPr>
        <p:txBody>
          <a:bodyPr>
            <a:normAutofit fontScale="90000"/>
          </a:bodyPr>
          <a:lstStyle/>
          <a:p>
            <a:r>
              <a:rPr lang="en-US" dirty="0"/>
              <a:t>Population-Focused Practice Versus Individual-Focused Practice</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24</a:t>
            </a:fld>
            <a:endParaRPr lang="en-GB" dirty="0"/>
          </a:p>
        </p:txBody>
      </p:sp>
      <p:sp>
        <p:nvSpPr>
          <p:cNvPr id="18435" name="Content Placeholder 2"/>
          <p:cNvSpPr>
            <a:spLocks noGrp="1"/>
          </p:cNvSpPr>
          <p:nvPr>
            <p:ph sz="quarter" idx="1"/>
          </p:nvPr>
        </p:nvSpPr>
        <p:spPr/>
        <p:txBody>
          <a:bodyPr/>
          <a:lstStyle/>
          <a:p>
            <a:r>
              <a:rPr lang="en-US" dirty="0"/>
              <a:t>Population-focused practice</a:t>
            </a:r>
          </a:p>
          <a:p>
            <a:pPr lvl="1"/>
            <a:r>
              <a:rPr lang="en-US" dirty="0"/>
              <a:t>Diagnoses, interventions, and treatments are carried out for population or subpopulation.</a:t>
            </a:r>
          </a:p>
          <a:p>
            <a:pPr lvl="2"/>
            <a:r>
              <a:rPr lang="en-US" dirty="0"/>
              <a:t>Levels of prevention (primary, secondary, tertiary- next slide)</a:t>
            </a:r>
          </a:p>
          <a:p>
            <a:pPr lvl="1"/>
            <a:r>
              <a:rPr lang="en-US" dirty="0"/>
              <a:t>Population-level decision making is different.</a:t>
            </a:r>
          </a:p>
          <a:p>
            <a:pPr lvl="1"/>
            <a:r>
              <a:rPr lang="en-US" dirty="0"/>
              <a:t>Concerned with more than one subpopulation</a:t>
            </a:r>
          </a:p>
          <a:p>
            <a:pPr marL="274320" lvl="1" indent="0">
              <a:buNone/>
            </a:pPr>
            <a:endParaRPr lang="en-US" dirty="0"/>
          </a:p>
          <a:p>
            <a:r>
              <a:rPr lang="en-US" dirty="0"/>
              <a:t>Individual-focused practice</a:t>
            </a:r>
          </a:p>
          <a:p>
            <a:pPr lvl="1"/>
            <a:r>
              <a:rPr lang="en-US" dirty="0"/>
              <a:t>Diagnoses, interventions, and treatments are carried out at individual client level.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Prevention</a:t>
            </a:r>
          </a:p>
        </p:txBody>
      </p:sp>
      <p:sp>
        <p:nvSpPr>
          <p:cNvPr id="3" name="Content Placeholder 2"/>
          <p:cNvSpPr>
            <a:spLocks noGrp="1"/>
          </p:cNvSpPr>
          <p:nvPr>
            <p:ph idx="1"/>
          </p:nvPr>
        </p:nvSpPr>
        <p:spPr/>
        <p:txBody>
          <a:bodyPr>
            <a:normAutofit/>
          </a:bodyPr>
          <a:lstStyle/>
          <a:p>
            <a:r>
              <a:rPr lang="en-US" dirty="0"/>
              <a:t>Primary – information provided to PREVENT a disease/illness</a:t>
            </a:r>
          </a:p>
          <a:p>
            <a:pPr lvl="1"/>
            <a:r>
              <a:rPr lang="en-US" dirty="0"/>
              <a:t>Examples are wellness clinics – well-baby clinic no screening done.</a:t>
            </a:r>
          </a:p>
          <a:p>
            <a:pPr lvl="1"/>
            <a:r>
              <a:rPr lang="en-US" dirty="0"/>
              <a:t>Usually done in attractive way so that the message is heard.</a:t>
            </a:r>
          </a:p>
          <a:p>
            <a:pPr lvl="1"/>
            <a:r>
              <a:rPr lang="en-US" dirty="0"/>
              <a:t>Influenza clinics</a:t>
            </a:r>
          </a:p>
          <a:p>
            <a:pPr lvl="1"/>
            <a:r>
              <a:rPr lang="en-US" dirty="0"/>
              <a:t>Information on fire safety/seat belt laws.</a:t>
            </a:r>
          </a:p>
        </p:txBody>
      </p:sp>
    </p:spTree>
    <p:extLst>
      <p:ext uri="{BB962C8B-B14F-4D97-AF65-F5344CB8AC3E}">
        <p14:creationId xmlns:p14="http://schemas.microsoft.com/office/powerpoint/2010/main" val="1362260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Prevention</a:t>
            </a:r>
          </a:p>
        </p:txBody>
      </p:sp>
      <p:sp>
        <p:nvSpPr>
          <p:cNvPr id="3" name="Footer Placeholder 2"/>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p:cNvSpPr>
            <a:spLocks noGrp="1"/>
          </p:cNvSpPr>
          <p:nvPr>
            <p:ph type="sldNum" sz="quarter" idx="12"/>
          </p:nvPr>
        </p:nvSpPr>
        <p:spPr/>
        <p:txBody>
          <a:bodyPr/>
          <a:lstStyle/>
          <a:p>
            <a:pPr>
              <a:defRPr/>
            </a:pPr>
            <a:r>
              <a:rPr lang="en-GB"/>
              <a:t> </a:t>
            </a:r>
            <a:fld id="{4E6C65C9-8AC5-4D56-B66C-DDD83D296B90}" type="slidenum">
              <a:rPr lang="en-GB" smtClean="0"/>
              <a:pPr>
                <a:defRPr/>
              </a:pPr>
              <a:t>26</a:t>
            </a:fld>
            <a:endParaRPr lang="en-GB" dirty="0"/>
          </a:p>
        </p:txBody>
      </p:sp>
      <p:sp>
        <p:nvSpPr>
          <p:cNvPr id="5" name="Content Placeholder 4"/>
          <p:cNvSpPr>
            <a:spLocks noGrp="1"/>
          </p:cNvSpPr>
          <p:nvPr>
            <p:ph sz="quarter" idx="1"/>
          </p:nvPr>
        </p:nvSpPr>
        <p:spPr/>
        <p:txBody>
          <a:bodyPr/>
          <a:lstStyle/>
          <a:p>
            <a:r>
              <a:rPr lang="en-US" dirty="0"/>
              <a:t>Secondary – screening done to minimize impact of a disease.</a:t>
            </a:r>
          </a:p>
          <a:p>
            <a:pPr lvl="1"/>
            <a:r>
              <a:rPr lang="en-US" dirty="0"/>
              <a:t>Early detection better outcomes</a:t>
            </a:r>
          </a:p>
          <a:p>
            <a:pPr lvl="1"/>
            <a:r>
              <a:rPr lang="en-US" dirty="0"/>
              <a:t>Planned parenthood (some tertiary but mostly secondary)</a:t>
            </a:r>
          </a:p>
          <a:p>
            <a:pPr lvl="1"/>
            <a:r>
              <a:rPr lang="en-US" dirty="0"/>
              <a:t>Breast centers</a:t>
            </a:r>
          </a:p>
          <a:p>
            <a:r>
              <a:rPr lang="en-US" dirty="0"/>
              <a:t>Tertiary</a:t>
            </a:r>
          </a:p>
          <a:p>
            <a:pPr lvl="1"/>
            <a:r>
              <a:rPr lang="en-US" dirty="0"/>
              <a:t>CHF follow up</a:t>
            </a:r>
          </a:p>
          <a:p>
            <a:endParaRPr lang="en-US" dirty="0"/>
          </a:p>
        </p:txBody>
      </p:sp>
    </p:spTree>
    <p:extLst>
      <p:ext uri="{BB962C8B-B14F-4D97-AF65-F5344CB8AC3E}">
        <p14:creationId xmlns:p14="http://schemas.microsoft.com/office/powerpoint/2010/main" val="522311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1752" y="228600"/>
            <a:ext cx="8534400" cy="914400"/>
          </a:xfrm>
        </p:spPr>
        <p:txBody>
          <a:bodyPr>
            <a:normAutofit fontScale="90000"/>
          </a:bodyPr>
          <a:lstStyle/>
          <a:p>
            <a:r>
              <a:rPr lang="en-US" dirty="0"/>
              <a:t>PHN Specialists and Core PH Functions: Assessment</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27</a:t>
            </a:fld>
            <a:endParaRPr lang="en-GB" dirty="0"/>
          </a:p>
        </p:txBody>
      </p:sp>
      <p:sp>
        <p:nvSpPr>
          <p:cNvPr id="20483" name="Content Placeholder 2"/>
          <p:cNvSpPr>
            <a:spLocks noGrp="1"/>
          </p:cNvSpPr>
          <p:nvPr>
            <p:ph sz="quarter" idx="1"/>
          </p:nvPr>
        </p:nvSpPr>
        <p:spPr/>
        <p:txBody>
          <a:bodyPr/>
          <a:lstStyle/>
          <a:p>
            <a:r>
              <a:rPr lang="en-US" dirty="0"/>
              <a:t>Participate in and provide leadership for the following:</a:t>
            </a:r>
          </a:p>
          <a:p>
            <a:pPr lvl="1"/>
            <a:r>
              <a:rPr lang="en-US" dirty="0"/>
              <a:t>Assessing community needs, health status of populations within the community, and environmental and behavioral risks</a:t>
            </a:r>
          </a:p>
          <a:p>
            <a:pPr lvl="1"/>
            <a:r>
              <a:rPr lang="en-US" dirty="0"/>
              <a:t>Look at trends in the health determinants.</a:t>
            </a:r>
          </a:p>
          <a:p>
            <a:pPr lvl="1"/>
            <a:r>
              <a:rPr lang="en-US" dirty="0"/>
              <a:t>Identify priority health needs.</a:t>
            </a:r>
          </a:p>
          <a:p>
            <a:pPr lvl="1"/>
            <a:r>
              <a:rPr lang="en-US" dirty="0"/>
              <a:t>Determine the adequacy of existing resources within the community.</a:t>
            </a:r>
          </a:p>
          <a:p>
            <a:pPr lvl="1"/>
            <a:r>
              <a:rPr lang="en-US" dirty="0"/>
              <a:t>Engage in policy-development efforts.</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01752" y="228600"/>
            <a:ext cx="8534400" cy="914400"/>
          </a:xfrm>
        </p:spPr>
        <p:txBody>
          <a:bodyPr>
            <a:normAutofit fontScale="90000"/>
          </a:bodyPr>
          <a:lstStyle/>
          <a:p>
            <a:r>
              <a:rPr lang="en-US" dirty="0"/>
              <a:t>PHN Specialists and Core PH Functions: Policy Development</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28</a:t>
            </a:fld>
            <a:endParaRPr lang="en-GB" dirty="0"/>
          </a:p>
        </p:txBody>
      </p:sp>
      <p:sp>
        <p:nvSpPr>
          <p:cNvPr id="21507" name="Content Placeholder 2"/>
          <p:cNvSpPr>
            <a:spLocks noGrp="1"/>
          </p:cNvSpPr>
          <p:nvPr>
            <p:ph sz="quarter" idx="1"/>
          </p:nvPr>
        </p:nvSpPr>
        <p:spPr/>
        <p:txBody>
          <a:bodyPr/>
          <a:lstStyle/>
          <a:p>
            <a:r>
              <a:rPr lang="en-US" dirty="0"/>
              <a:t>Core function </a:t>
            </a:r>
            <a:r>
              <a:rPr lang="en-US" i="1" dirty="0"/>
              <a:t>and</a:t>
            </a:r>
            <a:r>
              <a:rPr lang="en-US" dirty="0"/>
              <a:t> core intervention strategy</a:t>
            </a:r>
          </a:p>
          <a:p>
            <a:r>
              <a:rPr lang="en-US" dirty="0"/>
              <a:t>Seeks to build constituencies for change in public policy</a:t>
            </a:r>
          </a:p>
          <a:p>
            <a:r>
              <a:rPr lang="en-US" dirty="0"/>
              <a:t>Examples</a:t>
            </a:r>
          </a:p>
          <a:p>
            <a:pPr lvl="1"/>
            <a:r>
              <a:rPr lang="en-US" dirty="0"/>
              <a:t>Development of </a:t>
            </a:r>
            <a:r>
              <a:rPr lang="en-US" i="1" dirty="0"/>
              <a:t>Healthy People 2020 </a:t>
            </a:r>
            <a:r>
              <a:rPr lang="en-US" dirty="0"/>
              <a:t>state objectives</a:t>
            </a:r>
          </a:p>
          <a:p>
            <a:pPr lvl="1"/>
            <a:r>
              <a:rPr lang="en-US" dirty="0"/>
              <a:t>National effort to control acquired immunodeficiency syndrome (AIDS)</a:t>
            </a:r>
          </a:p>
          <a:p>
            <a:pPr lvl="1"/>
            <a:r>
              <a:rPr lang="en-US" dirty="0"/>
              <a:t>Antismoking ordinances</a:t>
            </a:r>
          </a:p>
          <a:p>
            <a:pPr lvl="1"/>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01752" y="228600"/>
            <a:ext cx="8534400" cy="914400"/>
          </a:xfrm>
        </p:spPr>
        <p:txBody>
          <a:bodyPr>
            <a:normAutofit fontScale="90000"/>
          </a:bodyPr>
          <a:lstStyle/>
          <a:p>
            <a:r>
              <a:rPr lang="en-US" dirty="0"/>
              <a:t>PHN Specialists and Core PH Functions: Assurance</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29</a:t>
            </a:fld>
            <a:endParaRPr lang="en-GB" dirty="0"/>
          </a:p>
        </p:txBody>
      </p:sp>
      <p:sp>
        <p:nvSpPr>
          <p:cNvPr id="22531" name="Content Placeholder 2"/>
          <p:cNvSpPr>
            <a:spLocks noGrp="1"/>
          </p:cNvSpPr>
          <p:nvPr>
            <p:ph sz="quarter" idx="1"/>
          </p:nvPr>
        </p:nvSpPr>
        <p:spPr/>
        <p:txBody>
          <a:bodyPr/>
          <a:lstStyle/>
          <a:p>
            <a:endParaRPr lang="en-US" dirty="0"/>
          </a:p>
          <a:p>
            <a:r>
              <a:rPr lang="en-US" dirty="0"/>
              <a:t>Ensure that activities meet public health goals and plans.</a:t>
            </a:r>
          </a:p>
          <a:p>
            <a:r>
              <a:rPr lang="en-US" dirty="0"/>
              <a:t>Develop partnerships between public and private agencies.</a:t>
            </a:r>
          </a:p>
          <a:p>
            <a:r>
              <a:rPr lang="en-US" dirty="0"/>
              <a:t>Promote knowledge and behaviors that support and improve public health.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28600"/>
            <a:ext cx="8229600" cy="914400"/>
          </a:xfrm>
        </p:spPr>
        <p:txBody>
          <a:bodyPr>
            <a:normAutofit fontScale="90000"/>
          </a:bodyPr>
          <a:lstStyle/>
          <a:p>
            <a:r>
              <a:rPr lang="en-US" dirty="0"/>
              <a:t>PHN and Community Health Nursing Versus Community-Based Nursing</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30</a:t>
            </a:fld>
            <a:endParaRPr lang="en-GB" dirty="0"/>
          </a:p>
        </p:txBody>
      </p:sp>
      <p:sp>
        <p:nvSpPr>
          <p:cNvPr id="23555" name="Content Placeholder 2"/>
          <p:cNvSpPr>
            <a:spLocks noGrp="1"/>
          </p:cNvSpPr>
          <p:nvPr>
            <p:ph sz="quarter" idx="1"/>
          </p:nvPr>
        </p:nvSpPr>
        <p:spPr>
          <a:xfrm>
            <a:off x="464457" y="2057400"/>
            <a:ext cx="8229599" cy="4038600"/>
          </a:xfrm>
        </p:spPr>
        <p:txBody>
          <a:bodyPr>
            <a:normAutofit lnSpcReduction="10000"/>
          </a:bodyPr>
          <a:lstStyle/>
          <a:p>
            <a:r>
              <a:rPr lang="en-US" altLang="en-US" dirty="0"/>
              <a:t>PHN</a:t>
            </a:r>
          </a:p>
          <a:p>
            <a:pPr lvl="1"/>
            <a:r>
              <a:rPr lang="en-US" altLang="en-US" dirty="0"/>
              <a:t>Community-oriented, population-focused strategies</a:t>
            </a:r>
          </a:p>
          <a:p>
            <a:pPr lvl="1"/>
            <a:r>
              <a:rPr lang="en-US" altLang="en-US" dirty="0"/>
              <a:t>Community-based combination of population-focused, community-oriented strategies and direct care clinical strategies</a:t>
            </a:r>
          </a:p>
          <a:p>
            <a:pPr lvl="1"/>
            <a:r>
              <a:rPr lang="en-US" altLang="en-US" dirty="0"/>
              <a:t>Emphasis on free-living populations</a:t>
            </a:r>
          </a:p>
          <a:p>
            <a:r>
              <a:rPr lang="en-US" altLang="en-US" dirty="0"/>
              <a:t>Community health nurse</a:t>
            </a:r>
          </a:p>
          <a:p>
            <a:pPr lvl="1"/>
            <a:r>
              <a:rPr lang="en-US" altLang="en-US" dirty="0"/>
              <a:t>Applies to </a:t>
            </a:r>
            <a:r>
              <a:rPr lang="en-US" altLang="en-US" b="1" dirty="0">
                <a:solidFill>
                  <a:srgbClr val="00B0F0"/>
                </a:solidFill>
              </a:rPr>
              <a:t>all</a:t>
            </a:r>
            <a:r>
              <a:rPr lang="en-US" altLang="en-US" dirty="0"/>
              <a:t> nurses practicing in the community</a:t>
            </a:r>
          </a:p>
          <a:p>
            <a:pPr lvl="1"/>
            <a:r>
              <a:rPr lang="en-US" altLang="en-US" dirty="0"/>
              <a:t>Provides direct personal services</a:t>
            </a:r>
          </a:p>
          <a:p>
            <a:pPr lvl="1"/>
            <a:r>
              <a:rPr lang="en-US" altLang="en-US" dirty="0"/>
              <a:t>Client’s home or clinic environment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lIns="91440" tIns="45720" rIns="91440" bIns="45720">
            <a:normAutofit/>
          </a:bodyPr>
          <a:lstStyle/>
          <a:p>
            <a:pPr eaLnBrk="1" hangingPunct="1">
              <a:defRPr/>
            </a:pPr>
            <a:r>
              <a:rPr lang="en-US" sz="3600" dirty="0"/>
              <a:t>Reasons for Focus on Free-Living Clients</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31</a:t>
            </a:fld>
            <a:endParaRPr lang="en-GB" dirty="0"/>
          </a:p>
        </p:txBody>
      </p:sp>
      <p:sp>
        <p:nvSpPr>
          <p:cNvPr id="26627" name="Content Placeholder 2"/>
          <p:cNvSpPr>
            <a:spLocks noGrp="1"/>
          </p:cNvSpPr>
          <p:nvPr>
            <p:ph sz="quarter" idx="1"/>
          </p:nvPr>
        </p:nvSpPr>
        <p:spPr/>
        <p:txBody>
          <a:bodyPr/>
          <a:lstStyle/>
          <a:p>
            <a:pPr eaLnBrk="1" hangingPunct="1">
              <a:buFont typeface="Wingdings 2" charset="0"/>
              <a:buChar char=""/>
              <a:defRPr/>
            </a:pPr>
            <a:r>
              <a:rPr lang="en-US" dirty="0"/>
              <a:t>Prevention has greatest impact on majority.</a:t>
            </a:r>
          </a:p>
          <a:p>
            <a:pPr lvl="1">
              <a:buFont typeface="Wingdings 2" charset="0"/>
              <a:buChar char=""/>
              <a:defRPr/>
            </a:pPr>
            <a:r>
              <a:rPr lang="en-US" dirty="0"/>
              <a:t>Prevention is better and cheaper than cure</a:t>
            </a:r>
          </a:p>
          <a:p>
            <a:pPr lvl="1">
              <a:buFont typeface="Wingdings 2" charset="0"/>
              <a:buChar char=""/>
              <a:defRPr/>
            </a:pPr>
            <a:endParaRPr lang="en-US" dirty="0"/>
          </a:p>
          <a:p>
            <a:pPr eaLnBrk="1" hangingPunct="1">
              <a:buFont typeface="Wingdings 2" charset="0"/>
              <a:buChar char=""/>
              <a:defRPr/>
            </a:pPr>
            <a:r>
              <a:rPr lang="en-US" dirty="0"/>
              <a:t>Interface between health and environment</a:t>
            </a:r>
          </a:p>
          <a:p>
            <a:pPr lvl="1">
              <a:buFont typeface="Wingdings 2" charset="0"/>
              <a:buChar char=""/>
              <a:defRPr/>
            </a:pPr>
            <a:r>
              <a:rPr lang="en-US" dirty="0"/>
              <a:t>Social and environmental determinants</a:t>
            </a:r>
          </a:p>
          <a:p>
            <a:pPr lvl="1">
              <a:buFont typeface="Wingdings 2" charset="0"/>
              <a:buChar char=""/>
              <a:defRPr/>
            </a:pPr>
            <a:endParaRPr lang="en-US" dirty="0"/>
          </a:p>
          <a:p>
            <a:pPr eaLnBrk="1" hangingPunct="1">
              <a:buFont typeface="Wingdings 2" charset="0"/>
              <a:buChar char=""/>
              <a:defRPr/>
            </a:pPr>
            <a:r>
              <a:rPr lang="en-US" dirty="0"/>
              <a:t>Prevention practice most likely to flourish</a:t>
            </a:r>
          </a:p>
          <a:p>
            <a:pPr lvl="1">
              <a:buFont typeface="Wingdings 2" charset="0"/>
              <a:buChar char=""/>
              <a:defRPr/>
            </a:pPr>
            <a:r>
              <a:rPr lang="en-US" dirty="0"/>
              <a:t>Lifestyle change is easy to maintain</a:t>
            </a:r>
          </a:p>
          <a:p>
            <a:pPr eaLnBrk="1" hangingPunct="1">
              <a:buFont typeface="Wingdings 2" charset="0"/>
              <a:buChar cha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t>PHNs: Two Major Groups </a:t>
            </a:r>
          </a:p>
        </p:txBody>
      </p:sp>
      <p:sp>
        <p:nvSpPr>
          <p:cNvPr id="9" name="Footer Placeholder 8"/>
          <p:cNvSpPr>
            <a:spLocks noGrp="1"/>
          </p:cNvSpPr>
          <p:nvPr>
            <p:ph type="ftr" sz="quarter" idx="11"/>
          </p:nvPr>
        </p:nvSpPr>
        <p:spPr/>
        <p:txBody>
          <a:bodyPr/>
          <a:lstStyle/>
          <a:p>
            <a:pPr>
              <a:defRPr/>
            </a:pPr>
            <a:r>
              <a:rPr lang="en-US" dirty="0"/>
              <a:t>Copyright © 2016 by Elsevier Inc.</a:t>
            </a:r>
          </a:p>
        </p:txBody>
      </p:sp>
      <p:sp>
        <p:nvSpPr>
          <p:cNvPr id="8" name="Slide Number Placeholder 7"/>
          <p:cNvSpPr>
            <a:spLocks noGrp="1"/>
          </p:cNvSpPr>
          <p:nvPr>
            <p:ph type="sldNum" sz="quarter" idx="12"/>
          </p:nvPr>
        </p:nvSpPr>
        <p:spPr/>
        <p:txBody>
          <a:bodyPr/>
          <a:lstStyle/>
          <a:p>
            <a:pPr>
              <a:defRPr/>
            </a:pPr>
            <a:r>
              <a:rPr lang="en-GB" dirty="0"/>
              <a:t> </a:t>
            </a:r>
            <a:fld id="{4E6C65C9-8AC5-4D56-B66C-DDD83D296B90}" type="slidenum">
              <a:rPr lang="en-GB" smtClean="0"/>
              <a:pPr>
                <a:defRPr/>
              </a:pPr>
              <a:t>32</a:t>
            </a:fld>
            <a:endParaRPr lang="en-GB" dirty="0"/>
          </a:p>
        </p:txBody>
      </p:sp>
      <p:sp>
        <p:nvSpPr>
          <p:cNvPr id="26627" name="Content Placeholder 2"/>
          <p:cNvSpPr>
            <a:spLocks noGrp="1"/>
          </p:cNvSpPr>
          <p:nvPr>
            <p:ph sz="quarter" idx="1"/>
          </p:nvPr>
        </p:nvSpPr>
        <p:spPr/>
        <p:txBody>
          <a:bodyPr/>
          <a:lstStyle/>
          <a:p>
            <a:r>
              <a:rPr lang="en-US" b="1" dirty="0">
                <a:solidFill>
                  <a:srgbClr val="00B0F0"/>
                </a:solidFill>
              </a:rPr>
              <a:t>Public health nursing specialists</a:t>
            </a:r>
          </a:p>
          <a:p>
            <a:pPr lvl="1"/>
            <a:r>
              <a:rPr lang="en-US" dirty="0"/>
              <a:t>Community oriented</a:t>
            </a:r>
          </a:p>
          <a:p>
            <a:pPr lvl="1"/>
            <a:r>
              <a:rPr lang="en-US" dirty="0"/>
              <a:t>Population-focused strategies</a:t>
            </a:r>
          </a:p>
          <a:p>
            <a:pPr lvl="1"/>
            <a:endParaRPr lang="en-US" dirty="0"/>
          </a:p>
          <a:p>
            <a:pPr eaLnBrk="1" hangingPunct="1">
              <a:buFont typeface="Wingdings 2" charset="0"/>
              <a:buChar char=""/>
              <a:defRPr/>
            </a:pPr>
            <a:r>
              <a:rPr lang="en-US" b="1" dirty="0">
                <a:solidFill>
                  <a:schemeClr val="accent2">
                    <a:lumMod val="75000"/>
                  </a:schemeClr>
                </a:solidFill>
              </a:rPr>
              <a:t>Public health staff nurses/community health nurses</a:t>
            </a:r>
          </a:p>
          <a:p>
            <a:pPr lvl="1"/>
            <a:r>
              <a:rPr lang="en-US" dirty="0"/>
              <a:t>Community based</a:t>
            </a:r>
          </a:p>
          <a:p>
            <a:pPr lvl="1"/>
            <a:r>
              <a:rPr lang="en-US" dirty="0"/>
              <a:t>Clinically oriented to individuals</a:t>
            </a:r>
          </a:p>
          <a:p>
            <a:pPr lvl="1"/>
            <a:r>
              <a:rPr lang="en-US" dirty="0"/>
              <a:t>Combine a preventive population focus with direct care in programs for specific populations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685801"/>
            <a:ext cx="7772400" cy="1295399"/>
          </a:xfrm>
        </p:spPr>
        <p:txBody>
          <a:bodyPr>
            <a:normAutofit fontScale="90000"/>
          </a:bodyPr>
          <a:lstStyle/>
          <a:p>
            <a:br>
              <a:rPr lang="en-US" sz="4000" dirty="0"/>
            </a:br>
            <a:r>
              <a:rPr lang="en-US" sz="4000" dirty="0"/>
              <a:t> Chapter 2 </a:t>
            </a:r>
            <a:br>
              <a:rPr lang="en-US" sz="4000" dirty="0"/>
            </a:br>
            <a:r>
              <a:rPr lang="en-US" sz="1800" dirty="0"/>
              <a:t>(Audio Power point on blackboard)</a:t>
            </a:r>
          </a:p>
        </p:txBody>
      </p:sp>
      <p:sp>
        <p:nvSpPr>
          <p:cNvPr id="6" name="Subtitle 5"/>
          <p:cNvSpPr>
            <a:spLocks noGrp="1"/>
          </p:cNvSpPr>
          <p:nvPr>
            <p:ph type="subTitle" idx="1"/>
          </p:nvPr>
        </p:nvSpPr>
        <p:spPr>
          <a:xfrm>
            <a:off x="685800" y="3476600"/>
            <a:ext cx="7543800" cy="2162200"/>
          </a:xfrm>
        </p:spPr>
        <p:txBody>
          <a:bodyPr>
            <a:normAutofit lnSpcReduction="10000"/>
          </a:bodyPr>
          <a:lstStyle/>
          <a:p>
            <a:r>
              <a:rPr lang="en-US" sz="3600" dirty="0">
                <a:solidFill>
                  <a:schemeClr val="tx1"/>
                </a:solidFill>
              </a:rPr>
              <a:t>History of Public Health and Public and Community Health Nursing</a:t>
            </a:r>
          </a:p>
        </p:txBody>
      </p:sp>
      <p:sp useBgFill="1">
        <p:nvSpPr>
          <p:cNvPr id="14339" name="Rectangle 1027"/>
          <p:cNvSpPr>
            <a:spLocks noChangeArrowheads="1"/>
          </p:cNvSpPr>
          <p:nvPr/>
        </p:nvSpPr>
        <p:spPr bwMode="auto">
          <a:xfrm>
            <a:off x="8534400" y="6477000"/>
            <a:ext cx="457200" cy="228600"/>
          </a:xfrm>
          <a:prstGeom prst="rect">
            <a:avLst/>
          </a:prstGeom>
          <a:ln w="12700" cap="sq">
            <a:noFill/>
            <a:miter lim="800000"/>
            <a:headEnd type="none" w="sm" len="sm"/>
            <a:tailEnd type="none" w="sm" len="sm"/>
          </a:ln>
          <a:effectLst/>
        </p:spPr>
        <p:txBody>
          <a:bodyPr wrap="none" anchor="ctr">
            <a:prstTxWarp prst="textNoShape">
              <a:avLst/>
            </a:prstTxWarp>
          </a:bodyPr>
          <a:lstStyle/>
          <a:p>
            <a:endParaRPr lang="en-US" dirty="0"/>
          </a:p>
        </p:txBody>
      </p:sp>
      <p:sp>
        <p:nvSpPr>
          <p:cNvPr id="5" name="Footer Placeholder 6"/>
          <p:cNvSpPr>
            <a:spLocks noGrp="1"/>
          </p:cNvSpPr>
          <p:nvPr>
            <p:ph type="ftr" sz="quarter" idx="11"/>
          </p:nvPr>
        </p:nvSpPr>
        <p:spPr>
          <a:xfrm>
            <a:off x="1630364" y="6461125"/>
            <a:ext cx="5631828" cy="381000"/>
          </a:xfrm>
        </p:spPr>
        <p:txBody>
          <a:bodyPr/>
          <a:lstStyle/>
          <a:p>
            <a:pPr algn="ctr">
              <a:defRPr/>
            </a:pPr>
            <a:r>
              <a:rPr lang="en-US" dirty="0"/>
              <a:t>Copyright © 2016 by Elsevier Inc.</a:t>
            </a:r>
          </a:p>
        </p:txBody>
      </p:sp>
    </p:spTree>
    <p:extLst>
      <p:ext uri="{BB962C8B-B14F-4D97-AF65-F5344CB8AC3E}">
        <p14:creationId xmlns:p14="http://schemas.microsoft.com/office/powerpoint/2010/main" val="2230451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p:cNvSpPr>
            <a:spLocks noGrp="1"/>
          </p:cNvSpPr>
          <p:nvPr>
            <p:ph type="subTitle" idx="1"/>
          </p:nvPr>
        </p:nvSpPr>
        <p:spPr>
          <a:xfrm>
            <a:off x="1371600" y="3276600"/>
            <a:ext cx="6400800" cy="2209800"/>
          </a:xfrm>
        </p:spPr>
        <p:txBody>
          <a:bodyPr>
            <a:noAutofit/>
          </a:bodyPr>
          <a:lstStyle/>
          <a:p>
            <a:r>
              <a:rPr lang="en-US" sz="4000" cap="none" dirty="0">
                <a:solidFill>
                  <a:schemeClr val="tx1"/>
                </a:solidFill>
              </a:rPr>
              <a:t>The Changing U.S. Health and Public Health Care Systems</a:t>
            </a:r>
          </a:p>
        </p:txBody>
      </p:sp>
      <p:sp>
        <p:nvSpPr>
          <p:cNvPr id="5" name="Footer Placeholder 10"/>
          <p:cNvSpPr>
            <a:spLocks noGrp="1"/>
          </p:cNvSpPr>
          <p:nvPr>
            <p:ph type="ftr" sz="quarter" idx="11"/>
          </p:nvPr>
        </p:nvSpPr>
        <p:spPr>
          <a:xfrm>
            <a:off x="1630364" y="6461125"/>
            <a:ext cx="5631828" cy="381000"/>
          </a:xfrm>
        </p:spPr>
        <p:txBody>
          <a:bodyPr/>
          <a:lstStyle/>
          <a:p>
            <a:pPr algn="ctr">
              <a:defRPr/>
            </a:pPr>
            <a:r>
              <a:rPr lang="en-US"/>
              <a:t>Copyright © 2016 by Elsevier Inc.</a:t>
            </a:r>
            <a:endParaRPr lang="en-US" dirty="0"/>
          </a:p>
        </p:txBody>
      </p:sp>
      <p:sp>
        <p:nvSpPr>
          <p:cNvPr id="2050" name="Title 1"/>
          <p:cNvSpPr>
            <a:spLocks noGrp="1"/>
          </p:cNvSpPr>
          <p:nvPr>
            <p:ph type="ctrTitle"/>
          </p:nvPr>
        </p:nvSpPr>
        <p:spPr>
          <a:xfrm>
            <a:off x="768927" y="457200"/>
            <a:ext cx="7772400" cy="1470025"/>
          </a:xfrm>
        </p:spPr>
        <p:txBody>
          <a:bodyPr>
            <a:normAutofit fontScale="90000"/>
          </a:bodyPr>
          <a:lstStyle/>
          <a:p>
            <a:br>
              <a:rPr lang="en-US" sz="4000" dirty="0"/>
            </a:br>
            <a:r>
              <a:rPr lang="en-US" sz="4000" dirty="0"/>
              <a:t>Chapter 3</a:t>
            </a:r>
            <a:br>
              <a:rPr lang="en-US" sz="4000" dirty="0"/>
            </a:br>
            <a:endParaRPr lang="en-US" sz="4000" dirty="0"/>
          </a:p>
        </p:txBody>
      </p:sp>
      <p:sp useBgFill="1">
        <p:nvSpPr>
          <p:cNvPr id="2053" name="Rectangle 5"/>
          <p:cNvSpPr>
            <a:spLocks noChangeArrowheads="1"/>
          </p:cNvSpPr>
          <p:nvPr/>
        </p:nvSpPr>
        <p:spPr bwMode="auto">
          <a:xfrm>
            <a:off x="8534400" y="6477000"/>
            <a:ext cx="457200" cy="228600"/>
          </a:xfrm>
          <a:prstGeom prst="rect">
            <a:avLst/>
          </a:prstGeom>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807095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a:t>Objectives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35</a:t>
            </a:fld>
            <a:endParaRPr lang="en-GB"/>
          </a:p>
        </p:txBody>
      </p:sp>
      <p:sp>
        <p:nvSpPr>
          <p:cNvPr id="3075" name="Content Placeholder 2"/>
          <p:cNvSpPr>
            <a:spLocks noGrp="1"/>
          </p:cNvSpPr>
          <p:nvPr>
            <p:ph sz="quarter" idx="1"/>
          </p:nvPr>
        </p:nvSpPr>
        <p:spPr/>
        <p:txBody>
          <a:bodyPr/>
          <a:lstStyle/>
          <a:p>
            <a:r>
              <a:rPr lang="en-US" dirty="0"/>
              <a:t>Describe the events and trends that influence the status of the health care system. </a:t>
            </a:r>
          </a:p>
          <a:p>
            <a:r>
              <a:rPr lang="en-US" dirty="0"/>
              <a:t>Discuss key aspects of the private health care system. </a:t>
            </a:r>
          </a:p>
          <a:p>
            <a:r>
              <a:rPr lang="en-US" dirty="0"/>
              <a:t>Compare the public health system to primary care.</a:t>
            </a:r>
          </a:p>
          <a:p>
            <a:r>
              <a:rPr lang="en-US" dirty="0"/>
              <a:t>Explain the model of primary health care.</a:t>
            </a:r>
          </a:p>
          <a:p>
            <a:endParaRPr lang="en-US" dirty="0"/>
          </a:p>
        </p:txBody>
      </p:sp>
    </p:spTree>
    <p:extLst>
      <p:ext uri="{BB962C8B-B14F-4D97-AF65-F5344CB8AC3E}">
        <p14:creationId xmlns:p14="http://schemas.microsoft.com/office/powerpoint/2010/main" val="1092060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Objectives (Cont.</a:t>
            </a:r>
            <a:r>
              <a:rPr lang="en-US" altLang="ja-JP" dirty="0"/>
              <a:t>)</a:t>
            </a:r>
            <a:endParaRPr lang="en-US" altLang="en-US" dirty="0"/>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36</a:t>
            </a:fld>
            <a:endParaRPr lang="en-GB"/>
          </a:p>
        </p:txBody>
      </p:sp>
      <p:sp>
        <p:nvSpPr>
          <p:cNvPr id="4099" name="Content Placeholder 2"/>
          <p:cNvSpPr>
            <a:spLocks noGrp="1"/>
          </p:cNvSpPr>
          <p:nvPr>
            <p:ph sz="quarter" idx="1"/>
          </p:nvPr>
        </p:nvSpPr>
        <p:spPr/>
        <p:txBody>
          <a:bodyPr/>
          <a:lstStyle/>
          <a:p>
            <a:r>
              <a:rPr lang="en-US" dirty="0"/>
              <a:t>Assess the effects of health care and insurance reform on health care delivery.</a:t>
            </a:r>
          </a:p>
          <a:p>
            <a:r>
              <a:rPr lang="en-US" dirty="0"/>
              <a:t>Evaluate the changes needed in public health and primary care to have an integrated health care delivery system.</a:t>
            </a:r>
          </a:p>
        </p:txBody>
      </p:sp>
    </p:spTree>
    <p:extLst>
      <p:ext uri="{BB962C8B-B14F-4D97-AF65-F5344CB8AC3E}">
        <p14:creationId xmlns:p14="http://schemas.microsoft.com/office/powerpoint/2010/main" val="401757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E5C2BA-CDD3-CE49-886F-2F9EFE00A49D}" type="slidenum">
              <a:rPr lang="en-US" smtClean="0"/>
              <a:pPr/>
              <a:t>37</a:t>
            </a:fld>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304800" y="228600"/>
            <a:ext cx="8610599" cy="990600"/>
          </a:xfrm>
          <a:prstGeom prst="rect">
            <a:avLst/>
          </a:prstGeom>
        </p:spPr>
        <p:txBody>
          <a:bodyPr>
            <a:noAutofit/>
          </a:bodyPr>
          <a:lstStyle/>
          <a:p>
            <a:r>
              <a:rPr lang="en-US" sz="2800" b="1" dirty="0"/>
              <a:t>Importance</a:t>
            </a:r>
            <a:r>
              <a:rPr lang="en-US" sz="3200" b="1" dirty="0"/>
              <a:t> of Understanding How Public Health Systems Are Organized</a:t>
            </a:r>
          </a:p>
        </p:txBody>
      </p:sp>
      <p:sp>
        <p:nvSpPr>
          <p:cNvPr id="3" name="Content Placeholder 2"/>
          <p:cNvSpPr>
            <a:spLocks noGrp="1"/>
          </p:cNvSpPr>
          <p:nvPr>
            <p:ph idx="4294967295"/>
          </p:nvPr>
        </p:nvSpPr>
        <p:spPr>
          <a:xfrm>
            <a:off x="381000" y="1676400"/>
            <a:ext cx="8613775" cy="3733800"/>
          </a:xfrm>
          <a:prstGeom prst="rect">
            <a:avLst/>
          </a:prstGeom>
        </p:spPr>
        <p:txBody>
          <a:bodyPr/>
          <a:lstStyle/>
          <a:p>
            <a:pPr marL="457200" indent="-457200" algn="l">
              <a:buFont typeface="Arial" panose="020B0604020202020204" pitchFamily="34" charset="0"/>
              <a:buChar char="•"/>
            </a:pPr>
            <a:r>
              <a:rPr lang="en-US" b="0" dirty="0"/>
              <a:t>Public health involves organized efforts to improve the health of communities rather than individual people. </a:t>
            </a:r>
          </a:p>
          <a:p>
            <a:pPr marL="457200" indent="-457200" algn="l">
              <a:buFont typeface="Arial" panose="020B0604020202020204" pitchFamily="34" charset="0"/>
              <a:buChar char="•"/>
            </a:pPr>
            <a:r>
              <a:rPr lang="en-US" b="0" dirty="0"/>
              <a:t>The central goal of public health is the reduction of disease through prevention and the improvement of health in the community, both nationally and internationally. </a:t>
            </a:r>
          </a:p>
        </p:txBody>
      </p:sp>
    </p:spTree>
    <p:extLst>
      <p:ext uri="{BB962C8B-B14F-4D97-AF65-F5344CB8AC3E}">
        <p14:creationId xmlns:p14="http://schemas.microsoft.com/office/powerpoint/2010/main" val="2870941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Challenges for the Future</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4E6C65C9-8AC5-4D56-B66C-DDD83D296B90}" type="slidenum">
              <a:rPr lang="en-GB" smtClean="0"/>
              <a:pPr>
                <a:defRPr/>
              </a:pPr>
              <a:t>38</a:t>
            </a:fld>
            <a:endParaRPr lang="en-GB" dirty="0"/>
          </a:p>
        </p:txBody>
      </p:sp>
      <p:sp>
        <p:nvSpPr>
          <p:cNvPr id="27651" name="Content Placeholder 2"/>
          <p:cNvSpPr>
            <a:spLocks noGrp="1"/>
          </p:cNvSpPr>
          <p:nvPr>
            <p:ph sz="quarter" idx="1"/>
          </p:nvPr>
        </p:nvSpPr>
        <p:spPr/>
        <p:txBody>
          <a:bodyPr/>
          <a:lstStyle/>
          <a:p>
            <a:r>
              <a:rPr lang="en-US" dirty="0"/>
              <a:t>Barriers to specializing in PHN</a:t>
            </a:r>
          </a:p>
          <a:p>
            <a:pPr lvl="1"/>
            <a:r>
              <a:rPr lang="en-US" dirty="0"/>
              <a:t>Changing mindset that nursing is only at bedside</a:t>
            </a:r>
          </a:p>
          <a:p>
            <a:pPr lvl="1"/>
            <a:r>
              <a:rPr lang="en-US" dirty="0"/>
              <a:t>Work structure and role socialization</a:t>
            </a:r>
          </a:p>
          <a:p>
            <a:pPr lvl="1"/>
            <a:r>
              <a:rPr lang="en-US" dirty="0"/>
              <a:t>Few nurses receive graduate-level PHN education.</a:t>
            </a:r>
          </a:p>
          <a:p>
            <a:pPr lvl="1"/>
            <a:endParaRPr lang="en-US" dirty="0"/>
          </a:p>
          <a:p>
            <a:r>
              <a:rPr lang="en-US" dirty="0"/>
              <a:t>Developing population-focused nurse leaders</a:t>
            </a:r>
          </a:p>
          <a:p>
            <a:pPr marL="0" indent="0">
              <a:buNone/>
            </a:pPr>
            <a:endParaRPr lang="en-US" dirty="0"/>
          </a:p>
          <a:p>
            <a:r>
              <a:rPr lang="en-US" dirty="0"/>
              <a:t>Shifting public policy from cure to Prevention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a:xfrm>
            <a:off x="301752" y="228600"/>
            <a:ext cx="8534400" cy="914400"/>
          </a:xfrm>
        </p:spPr>
        <p:txBody>
          <a:bodyPr>
            <a:normAutofit fontScale="90000"/>
          </a:bodyPr>
          <a:lstStyle/>
          <a:p>
            <a:r>
              <a:rPr lang="en-US" dirty="0"/>
              <a:t>Forces Stimulating Change in the Demand for Health Care </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39</a:t>
            </a:fld>
            <a:endParaRPr lang="en-GB"/>
          </a:p>
        </p:txBody>
      </p:sp>
      <p:sp>
        <p:nvSpPr>
          <p:cNvPr id="16387" name="Subtitle 4"/>
          <p:cNvSpPr>
            <a:spLocks noGrp="1"/>
          </p:cNvSpPr>
          <p:nvPr>
            <p:ph sz="quarter" idx="1"/>
          </p:nvPr>
        </p:nvSpPr>
        <p:spPr>
          <a:xfrm>
            <a:off x="301752" y="1752600"/>
            <a:ext cx="8503920" cy="4346448"/>
          </a:xfrm>
        </p:spPr>
        <p:txBody>
          <a:bodyPr/>
          <a:lstStyle/>
          <a:p>
            <a:r>
              <a:rPr lang="en-US" dirty="0"/>
              <a:t>Demographic trends</a:t>
            </a:r>
          </a:p>
          <a:p>
            <a:r>
              <a:rPr lang="en-US" dirty="0"/>
              <a:t>Social and economic trends</a:t>
            </a:r>
          </a:p>
          <a:p>
            <a:r>
              <a:rPr lang="en-US" dirty="0"/>
              <a:t>Health workforce trends</a:t>
            </a:r>
          </a:p>
          <a:p>
            <a:r>
              <a:rPr lang="en-US" dirty="0"/>
              <a:t>Technological trends</a:t>
            </a:r>
          </a:p>
          <a:p>
            <a:endParaRPr lang="en-US" dirty="0"/>
          </a:p>
        </p:txBody>
      </p:sp>
    </p:spTree>
    <p:extLst>
      <p:ext uri="{BB962C8B-B14F-4D97-AF65-F5344CB8AC3E}">
        <p14:creationId xmlns:p14="http://schemas.microsoft.com/office/powerpoint/2010/main" val="3044313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a:t>Demographic Trends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40</a:t>
            </a:fld>
            <a:endParaRPr lang="en-GB"/>
          </a:p>
        </p:txBody>
      </p:sp>
      <p:sp>
        <p:nvSpPr>
          <p:cNvPr id="17411" name="Content Placeholder 2"/>
          <p:cNvSpPr>
            <a:spLocks noGrp="1"/>
          </p:cNvSpPr>
          <p:nvPr>
            <p:ph sz="quarter" idx="1"/>
          </p:nvPr>
        </p:nvSpPr>
        <p:spPr/>
        <p:txBody>
          <a:bodyPr/>
          <a:lstStyle/>
          <a:p>
            <a:r>
              <a:rPr lang="en-US" dirty="0"/>
              <a:t>Aging Baby Boomer generation</a:t>
            </a:r>
          </a:p>
          <a:p>
            <a:pPr lvl="1"/>
            <a:r>
              <a:rPr lang="en-US" dirty="0"/>
              <a:t>77 million babies born between 1946 and 1963</a:t>
            </a:r>
          </a:p>
          <a:p>
            <a:pPr lvl="1"/>
            <a:r>
              <a:rPr lang="en-US" dirty="0"/>
              <a:t>Expected to live on average to 83 years of age, with many surviving into their 90s</a:t>
            </a:r>
          </a:p>
          <a:p>
            <a:pPr lvl="1"/>
            <a:r>
              <a:rPr lang="en-US" dirty="0"/>
              <a:t>Cost of Medicare expected to rise astronomically</a:t>
            </a:r>
          </a:p>
          <a:p>
            <a:pPr lvl="1"/>
            <a:r>
              <a:rPr lang="en-US" dirty="0"/>
              <a:t>Fewer workers paying taxes into the Medicare system</a:t>
            </a:r>
          </a:p>
          <a:p>
            <a:r>
              <a:rPr lang="en-US" dirty="0"/>
              <a:t>Rise in foreign-born population</a:t>
            </a:r>
          </a:p>
          <a:p>
            <a:pPr lvl="1"/>
            <a:r>
              <a:rPr lang="en-US" dirty="0"/>
              <a:t>Mexico largest source, followed by Asia</a:t>
            </a:r>
          </a:p>
          <a:p>
            <a:pPr lvl="1"/>
            <a:r>
              <a:rPr lang="en-US" dirty="0"/>
              <a:t>United States more diverse than ever</a:t>
            </a:r>
          </a:p>
          <a:p>
            <a:endParaRPr lang="en-US" dirty="0"/>
          </a:p>
        </p:txBody>
      </p:sp>
    </p:spTree>
    <p:extLst>
      <p:ext uri="{BB962C8B-B14F-4D97-AF65-F5344CB8AC3E}">
        <p14:creationId xmlns:p14="http://schemas.microsoft.com/office/powerpoint/2010/main" val="2205317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Social and Economic Trends</a:t>
            </a:r>
          </a:p>
        </p:txBody>
      </p:sp>
      <p:sp>
        <p:nvSpPr>
          <p:cNvPr id="13" name="Footer Placeholder 12"/>
          <p:cNvSpPr>
            <a:spLocks noGrp="1"/>
          </p:cNvSpPr>
          <p:nvPr>
            <p:ph type="ftr" sz="quarter" idx="11"/>
          </p:nvPr>
        </p:nvSpPr>
        <p:spPr/>
        <p:txBody>
          <a:bodyPr/>
          <a:lstStyle/>
          <a:p>
            <a:pPr algn="ctr"/>
            <a:r>
              <a:rPr lang="en-US"/>
              <a:t>Copyright © 2016 by Elsevier Inc.</a:t>
            </a:r>
            <a:endParaRPr lang="en-US" dirty="0"/>
          </a:p>
        </p:txBody>
      </p:sp>
      <p:sp>
        <p:nvSpPr>
          <p:cNvPr id="12" name="Slide Number Placeholder 11"/>
          <p:cNvSpPr>
            <a:spLocks noGrp="1"/>
          </p:cNvSpPr>
          <p:nvPr>
            <p:ph type="sldNum" sz="quarter" idx="12"/>
          </p:nvPr>
        </p:nvSpPr>
        <p:spPr/>
        <p:txBody>
          <a:bodyPr/>
          <a:lstStyle/>
          <a:p>
            <a:r>
              <a:rPr lang="en-GB"/>
              <a:t> </a:t>
            </a:r>
            <a:fld id="{90AB0525-FA20-42E5-A148-6B3E9B72F1DA}" type="slidenum">
              <a:rPr lang="en-GB" smtClean="0"/>
              <a:pPr/>
              <a:t>41</a:t>
            </a:fld>
            <a:endParaRPr lang="en-GB"/>
          </a:p>
        </p:txBody>
      </p:sp>
      <p:sp>
        <p:nvSpPr>
          <p:cNvPr id="17" name="Content Placeholder 16"/>
          <p:cNvSpPr>
            <a:spLocks noGrp="1"/>
          </p:cNvSpPr>
          <p:nvPr>
            <p:ph sz="quarter" idx="1"/>
          </p:nvPr>
        </p:nvSpPr>
        <p:spPr/>
        <p:txBody>
          <a:bodyPr/>
          <a:lstStyle/>
          <a:p>
            <a:r>
              <a:rPr lang="en-US" dirty="0"/>
              <a:t>Changing lifestyles</a:t>
            </a:r>
          </a:p>
          <a:p>
            <a:r>
              <a:rPr lang="en-US" dirty="0"/>
              <a:t>Growing appreciation of quality of life</a:t>
            </a:r>
          </a:p>
          <a:p>
            <a:pPr lvl="1"/>
            <a:r>
              <a:rPr lang="en-US" dirty="0"/>
              <a:t>Health seen as an irreplaceable commodity</a:t>
            </a:r>
          </a:p>
          <a:p>
            <a:r>
              <a:rPr lang="en-US" dirty="0"/>
              <a:t>Changing composition of families</a:t>
            </a:r>
          </a:p>
          <a:p>
            <a:r>
              <a:rPr lang="en-US" dirty="0"/>
              <a:t>Changing household incomes</a:t>
            </a:r>
          </a:p>
          <a:p>
            <a:pPr lvl="1"/>
            <a:r>
              <a:rPr lang="en-US" dirty="0"/>
              <a:t>Growing gap between richest and poorest</a:t>
            </a:r>
          </a:p>
          <a:p>
            <a:r>
              <a:rPr lang="en-US" dirty="0"/>
              <a:t>Revised definition of quality health care</a:t>
            </a:r>
          </a:p>
          <a:p>
            <a:pPr lvl="1"/>
            <a:r>
              <a:rPr lang="en-US" dirty="0"/>
              <a:t>Rise in complementary and alternative therapies</a:t>
            </a:r>
          </a:p>
          <a:p>
            <a:endParaRPr lang="en-US" dirty="0"/>
          </a:p>
        </p:txBody>
      </p:sp>
    </p:spTree>
    <p:extLst>
      <p:ext uri="{BB962C8B-B14F-4D97-AF65-F5344CB8AC3E}">
        <p14:creationId xmlns:p14="http://schemas.microsoft.com/office/powerpoint/2010/main" val="3003721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74638"/>
            <a:ext cx="8229600" cy="944562"/>
          </a:xfrm>
        </p:spPr>
        <p:txBody>
          <a:bodyPr/>
          <a:lstStyle/>
          <a:p>
            <a:r>
              <a:rPr lang="en-US" dirty="0"/>
              <a:t>Health Workforce Trends</a:t>
            </a:r>
          </a:p>
        </p:txBody>
      </p:sp>
      <p:sp>
        <p:nvSpPr>
          <p:cNvPr id="13" name="Footer Placeholder 12"/>
          <p:cNvSpPr>
            <a:spLocks noGrp="1"/>
          </p:cNvSpPr>
          <p:nvPr>
            <p:ph type="ftr" sz="quarter" idx="11"/>
          </p:nvPr>
        </p:nvSpPr>
        <p:spPr/>
        <p:txBody>
          <a:bodyPr/>
          <a:lstStyle/>
          <a:p>
            <a:pPr algn="ctr">
              <a:defRPr/>
            </a:pPr>
            <a:r>
              <a:rPr lang="en-US"/>
              <a:t>Copyright © 2016 by Elsevier Inc.</a:t>
            </a:r>
            <a:endParaRPr lang="en-US" dirty="0"/>
          </a:p>
        </p:txBody>
      </p:sp>
      <p:sp>
        <p:nvSpPr>
          <p:cNvPr id="12" name="Slide Number Placeholder 11"/>
          <p:cNvSpPr>
            <a:spLocks noGrp="1"/>
          </p:cNvSpPr>
          <p:nvPr>
            <p:ph type="sldNum" sz="quarter" idx="12"/>
          </p:nvPr>
        </p:nvSpPr>
        <p:spPr/>
        <p:txBody>
          <a:bodyPr/>
          <a:lstStyle/>
          <a:p>
            <a:pPr>
              <a:defRPr/>
            </a:pPr>
            <a:r>
              <a:rPr lang="en-GB"/>
              <a:t> </a:t>
            </a:r>
            <a:fld id="{90AB0525-FA20-42E5-A148-6B3E9B72F1DA}" type="slidenum">
              <a:rPr lang="en-GB" smtClean="0"/>
              <a:pPr>
                <a:defRPr/>
              </a:pPr>
              <a:t>42</a:t>
            </a:fld>
            <a:endParaRPr lang="en-GB"/>
          </a:p>
        </p:txBody>
      </p:sp>
      <p:sp>
        <p:nvSpPr>
          <p:cNvPr id="11" name="Content Placeholder 10"/>
          <p:cNvSpPr>
            <a:spLocks noGrp="1"/>
          </p:cNvSpPr>
          <p:nvPr>
            <p:ph sz="quarter" idx="1"/>
          </p:nvPr>
        </p:nvSpPr>
        <p:spPr>
          <a:xfrm>
            <a:off x="464457" y="1641475"/>
            <a:ext cx="8229599" cy="2244725"/>
          </a:xfrm>
        </p:spPr>
        <p:txBody>
          <a:bodyPr/>
          <a:lstStyle/>
          <a:p>
            <a:pPr>
              <a:defRPr/>
            </a:pPr>
            <a:r>
              <a:rPr lang="en-US" dirty="0"/>
              <a:t>Medical professional shortage (particularly minorities)</a:t>
            </a:r>
          </a:p>
          <a:p>
            <a:pPr>
              <a:defRPr/>
            </a:pPr>
            <a:r>
              <a:rPr lang="en-US" dirty="0"/>
              <a:t>Periodic shortages in primary care providers</a:t>
            </a:r>
          </a:p>
          <a:p>
            <a:pPr>
              <a:defRPr/>
            </a:pPr>
            <a:r>
              <a:rPr lang="en-US" dirty="0"/>
              <a:t>Growing number of nurse practitioners</a:t>
            </a:r>
          </a:p>
          <a:p>
            <a:endParaRPr lang="en-US" dirty="0"/>
          </a:p>
        </p:txBody>
      </p:sp>
    </p:spTree>
    <p:extLst>
      <p:ext uri="{BB962C8B-B14F-4D97-AF65-F5344CB8AC3E}">
        <p14:creationId xmlns:p14="http://schemas.microsoft.com/office/powerpoint/2010/main" val="1697648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Technological Trends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43</a:t>
            </a:fld>
            <a:endParaRPr lang="en-GB"/>
          </a:p>
        </p:txBody>
      </p:sp>
      <p:sp>
        <p:nvSpPr>
          <p:cNvPr id="18435" name="Content Placeholder 2"/>
          <p:cNvSpPr>
            <a:spLocks noGrp="1"/>
          </p:cNvSpPr>
          <p:nvPr>
            <p:ph sz="quarter" idx="1"/>
          </p:nvPr>
        </p:nvSpPr>
        <p:spPr/>
        <p:txBody>
          <a:bodyPr>
            <a:noAutofit/>
          </a:bodyPr>
          <a:lstStyle/>
          <a:p>
            <a:r>
              <a:rPr lang="en-US" sz="2400" b="1" dirty="0">
                <a:solidFill>
                  <a:srgbClr val="FF3399"/>
                </a:solidFill>
              </a:rPr>
              <a:t>Examples</a:t>
            </a:r>
          </a:p>
          <a:p>
            <a:pPr lvl="1"/>
            <a:r>
              <a:rPr lang="en-US" sz="2000" dirty="0"/>
              <a:t>Telehealth</a:t>
            </a:r>
          </a:p>
          <a:p>
            <a:pPr lvl="1"/>
            <a:r>
              <a:rPr lang="en-US" sz="2000" dirty="0"/>
              <a:t>Electronic health record (</a:t>
            </a:r>
            <a:r>
              <a:rPr lang="en-US" sz="2000" dirty="0" err="1"/>
              <a:t>EHR</a:t>
            </a:r>
            <a:r>
              <a:rPr lang="en-US" sz="2000" dirty="0"/>
              <a:t>)</a:t>
            </a:r>
          </a:p>
          <a:p>
            <a:r>
              <a:rPr lang="en-US" sz="2400" b="1" dirty="0">
                <a:solidFill>
                  <a:srgbClr val="0070C0"/>
                </a:solidFill>
              </a:rPr>
              <a:t>Benefits</a:t>
            </a:r>
          </a:p>
          <a:p>
            <a:pPr lvl="1"/>
            <a:r>
              <a:rPr lang="en-US" sz="2000" dirty="0"/>
              <a:t>24-hour availability </a:t>
            </a:r>
          </a:p>
          <a:p>
            <a:pPr lvl="1"/>
            <a:r>
              <a:rPr lang="en-US" sz="2000" dirty="0"/>
              <a:t>Increased coordination and quality of care</a:t>
            </a:r>
          </a:p>
          <a:p>
            <a:pPr lvl="1"/>
            <a:r>
              <a:rPr lang="en-US" sz="2000" dirty="0"/>
              <a:t>Improved quality measurement and monitoring</a:t>
            </a:r>
          </a:p>
          <a:p>
            <a:pPr lvl="1"/>
            <a:r>
              <a:rPr lang="en-US" sz="2000" dirty="0"/>
              <a:t>Reduced medical errors</a:t>
            </a:r>
          </a:p>
          <a:p>
            <a:r>
              <a:rPr lang="en-US" sz="2400" b="1" dirty="0">
                <a:solidFill>
                  <a:srgbClr val="FF3399"/>
                </a:solidFill>
              </a:rPr>
              <a:t>Drawbacks</a:t>
            </a:r>
          </a:p>
          <a:p>
            <a:pPr lvl="1"/>
            <a:r>
              <a:rPr lang="en-US" sz="2000" dirty="0"/>
              <a:t>Privacy and security concerns</a:t>
            </a:r>
          </a:p>
          <a:p>
            <a:pPr lvl="1"/>
            <a:r>
              <a:rPr lang="en-US" sz="2000" dirty="0"/>
              <a:t>Inconsistent quality of online resources</a:t>
            </a:r>
          </a:p>
          <a:p>
            <a:pPr lvl="1"/>
            <a:r>
              <a:rPr lang="en-US" sz="2000" dirty="0"/>
              <a:t>Expensive equipment that requires higher training</a:t>
            </a:r>
          </a:p>
        </p:txBody>
      </p:sp>
    </p:spTree>
    <p:extLst>
      <p:ext uri="{BB962C8B-B14F-4D97-AF65-F5344CB8AC3E}">
        <p14:creationId xmlns:p14="http://schemas.microsoft.com/office/powerpoint/2010/main" val="14602282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n-US" dirty="0"/>
              <a:t>Disparities in the U.S. Health Care Systems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44</a:t>
            </a:fld>
            <a:endParaRPr lang="en-GB"/>
          </a:p>
        </p:txBody>
      </p:sp>
      <p:sp>
        <p:nvSpPr>
          <p:cNvPr id="8195" name="Content Placeholder 2"/>
          <p:cNvSpPr>
            <a:spLocks noGrp="1"/>
          </p:cNvSpPr>
          <p:nvPr>
            <p:ph sz="quarter" idx="1"/>
          </p:nvPr>
        </p:nvSpPr>
        <p:spPr/>
        <p:txBody>
          <a:bodyPr/>
          <a:lstStyle/>
          <a:p>
            <a:pPr marL="0" indent="0">
              <a:buNone/>
            </a:pPr>
            <a:r>
              <a:rPr lang="en-US" dirty="0"/>
              <a:t>1. Cost</a:t>
            </a:r>
          </a:p>
          <a:p>
            <a:r>
              <a:rPr lang="en-US" altLang="en-US" dirty="0"/>
              <a:t>2008 </a:t>
            </a:r>
            <a:r>
              <a:rPr lang="ja-JP" altLang="en-US" dirty="0"/>
              <a:t>“</a:t>
            </a:r>
            <a:r>
              <a:rPr lang="en-US" altLang="ja-JP" dirty="0"/>
              <a:t>Great Recession</a:t>
            </a:r>
            <a:r>
              <a:rPr lang="ja-JP" altLang="en-US" dirty="0"/>
              <a:t>”</a:t>
            </a:r>
            <a:endParaRPr lang="en-US" altLang="ja-JP" dirty="0"/>
          </a:p>
          <a:p>
            <a:pPr lvl="1"/>
            <a:r>
              <a:rPr lang="en-US" altLang="en-US" dirty="0"/>
              <a:t>Weakening national global economy</a:t>
            </a:r>
          </a:p>
          <a:p>
            <a:pPr lvl="1"/>
            <a:r>
              <a:rPr lang="en-US" altLang="en-US" dirty="0"/>
              <a:t>7 million U.S. jobs lost</a:t>
            </a:r>
          </a:p>
          <a:p>
            <a:pPr lvl="1"/>
            <a:r>
              <a:rPr lang="en-US" altLang="en-US" dirty="0"/>
              <a:t>Steady growth of national health spending </a:t>
            </a:r>
          </a:p>
          <a:p>
            <a:pPr lvl="1"/>
            <a:r>
              <a:rPr lang="en-US" altLang="en-US" dirty="0"/>
              <a:t>Cost of employer-sponsored insurance premiums has increased 119% since 1999</a:t>
            </a:r>
          </a:p>
          <a:p>
            <a:pPr lvl="1"/>
            <a:r>
              <a:rPr lang="en-US" altLang="en-US" dirty="0"/>
              <a:t>Inability of workers to pay increased cost = rise in percentage of uninsured working families </a:t>
            </a:r>
          </a:p>
        </p:txBody>
      </p:sp>
    </p:spTree>
    <p:extLst>
      <p:ext uri="{BB962C8B-B14F-4D97-AF65-F5344CB8AC3E}">
        <p14:creationId xmlns:p14="http://schemas.microsoft.com/office/powerpoint/2010/main" val="6093272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01752" y="228600"/>
            <a:ext cx="8534400" cy="838200"/>
          </a:xfrm>
        </p:spPr>
        <p:txBody>
          <a:bodyPr>
            <a:normAutofit/>
          </a:bodyPr>
          <a:lstStyle/>
          <a:p>
            <a:r>
              <a:rPr lang="en-US" dirty="0"/>
              <a:t>Disparities in the U.S. Health Care Systems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45</a:t>
            </a:fld>
            <a:endParaRPr lang="en-GB"/>
          </a:p>
        </p:txBody>
      </p:sp>
      <p:sp>
        <p:nvSpPr>
          <p:cNvPr id="11267" name="Content Placeholder 2"/>
          <p:cNvSpPr>
            <a:spLocks noGrp="1"/>
          </p:cNvSpPr>
          <p:nvPr>
            <p:ph sz="quarter" idx="1"/>
          </p:nvPr>
        </p:nvSpPr>
        <p:spPr/>
        <p:txBody>
          <a:bodyPr>
            <a:normAutofit/>
          </a:bodyPr>
          <a:lstStyle/>
          <a:p>
            <a:pPr marL="0" indent="0">
              <a:buNone/>
            </a:pPr>
            <a:r>
              <a:rPr lang="en-US" b="1" dirty="0">
                <a:solidFill>
                  <a:srgbClr val="0070C0"/>
                </a:solidFill>
              </a:rPr>
              <a:t>2. Access</a:t>
            </a:r>
          </a:p>
          <a:p>
            <a:r>
              <a:rPr lang="en-US" b="1" dirty="0">
                <a:solidFill>
                  <a:srgbClr val="0070C0"/>
                </a:solidFill>
              </a:rPr>
              <a:t>Rise in uninsured </a:t>
            </a:r>
            <a:r>
              <a:rPr lang="en-US" dirty="0"/>
              <a:t>people to 48 million in 2012</a:t>
            </a:r>
          </a:p>
          <a:p>
            <a:r>
              <a:rPr lang="en-US" b="1" dirty="0">
                <a:solidFill>
                  <a:srgbClr val="FF3399"/>
                </a:solidFill>
              </a:rPr>
              <a:t>Government programs significant </a:t>
            </a:r>
            <a:r>
              <a:rPr lang="en-US" dirty="0"/>
              <a:t>in meeting the needs of the uninsured</a:t>
            </a:r>
          </a:p>
          <a:p>
            <a:pPr lvl="1"/>
            <a:r>
              <a:rPr lang="en-US" dirty="0"/>
              <a:t>Increasing demands leave some states struggling with budget</a:t>
            </a:r>
          </a:p>
          <a:p>
            <a:r>
              <a:rPr lang="en-US" b="1" dirty="0">
                <a:solidFill>
                  <a:srgbClr val="0070C0"/>
                </a:solidFill>
              </a:rPr>
              <a:t>Coverage = access </a:t>
            </a:r>
            <a:r>
              <a:rPr lang="en-US" dirty="0"/>
              <a:t>to health care services</a:t>
            </a:r>
          </a:p>
          <a:p>
            <a:r>
              <a:rPr lang="en-US" b="1" dirty="0">
                <a:solidFill>
                  <a:srgbClr val="FF3399"/>
                </a:solidFill>
              </a:rPr>
              <a:t>Groups at risk</a:t>
            </a:r>
            <a:r>
              <a:rPr lang="en-US" dirty="0"/>
              <a:t>:</a:t>
            </a:r>
          </a:p>
          <a:p>
            <a:pPr lvl="1"/>
            <a:r>
              <a:rPr lang="en-US" dirty="0"/>
              <a:t>Poor, working, or nonworking</a:t>
            </a:r>
          </a:p>
          <a:p>
            <a:pPr lvl="1"/>
            <a:r>
              <a:rPr lang="en-US" dirty="0"/>
              <a:t>Minority group members</a:t>
            </a:r>
          </a:p>
          <a:p>
            <a:pPr lvl="1"/>
            <a:r>
              <a:rPr lang="en-US" dirty="0"/>
              <a:t>Non-English speakers, including illegal immigrants</a:t>
            </a:r>
          </a:p>
          <a:p>
            <a:pPr lvl="1"/>
            <a:endParaRPr lang="en-US" dirty="0"/>
          </a:p>
        </p:txBody>
      </p:sp>
    </p:spTree>
    <p:extLst>
      <p:ext uri="{BB962C8B-B14F-4D97-AF65-F5344CB8AC3E}">
        <p14:creationId xmlns:p14="http://schemas.microsoft.com/office/powerpoint/2010/main" val="1634073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dirty="0"/>
              <a:t>Disparities in the U.S. Health Care Systems</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46</a:t>
            </a:fld>
            <a:endParaRPr lang="en-GB"/>
          </a:p>
        </p:txBody>
      </p:sp>
      <p:sp>
        <p:nvSpPr>
          <p:cNvPr id="15363" name="Content Placeholder 2"/>
          <p:cNvSpPr>
            <a:spLocks noGrp="1"/>
          </p:cNvSpPr>
          <p:nvPr>
            <p:ph sz="quarter" idx="1"/>
          </p:nvPr>
        </p:nvSpPr>
        <p:spPr/>
        <p:txBody>
          <a:bodyPr/>
          <a:lstStyle/>
          <a:p>
            <a:pPr marL="0" indent="0">
              <a:buNone/>
            </a:pPr>
            <a:r>
              <a:rPr lang="en-US" dirty="0"/>
              <a:t>3. Quality</a:t>
            </a:r>
            <a:endParaRPr lang="en-US" i="1" dirty="0"/>
          </a:p>
          <a:p>
            <a:r>
              <a:rPr lang="en-US" i="1" dirty="0"/>
              <a:t>To Err Is Human: Building a Safer Health System </a:t>
            </a:r>
            <a:r>
              <a:rPr lang="en-US" dirty="0"/>
              <a:t>(IOM, 2000)</a:t>
            </a:r>
          </a:p>
          <a:p>
            <a:r>
              <a:rPr lang="en-US" i="1" dirty="0"/>
              <a:t>Keeping Patients Safe: Transforming the Work Environment of Nurses </a:t>
            </a:r>
            <a:r>
              <a:rPr lang="en-US" dirty="0"/>
              <a:t>(IOM, 2003)</a:t>
            </a:r>
          </a:p>
          <a:p>
            <a:pPr lvl="1"/>
            <a:r>
              <a:rPr lang="en-US" dirty="0"/>
              <a:t>Long work hours pose most serious threat</a:t>
            </a:r>
          </a:p>
          <a:p>
            <a:r>
              <a:rPr lang="en-US" dirty="0"/>
              <a:t>Cultivating a culture of safety</a:t>
            </a:r>
          </a:p>
          <a:p>
            <a:pPr lvl="1"/>
            <a:r>
              <a:rPr lang="en-US" dirty="0"/>
              <a:t>Sentinel events reporting</a:t>
            </a:r>
          </a:p>
          <a:p>
            <a:pPr lvl="1"/>
            <a:r>
              <a:rPr lang="en-US" dirty="0"/>
              <a:t>Hospital Compare</a:t>
            </a:r>
          </a:p>
          <a:p>
            <a:pPr lvl="1"/>
            <a:r>
              <a:rPr lang="en-US" dirty="0"/>
              <a:t>Public health accreditation</a:t>
            </a:r>
          </a:p>
        </p:txBody>
      </p:sp>
    </p:spTree>
    <p:extLst>
      <p:ext uri="{BB962C8B-B14F-4D97-AF65-F5344CB8AC3E}">
        <p14:creationId xmlns:p14="http://schemas.microsoft.com/office/powerpoint/2010/main" val="195832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p:cNvSpPr>
            <a:spLocks noGrp="1"/>
          </p:cNvSpPr>
          <p:nvPr>
            <p:ph type="title"/>
          </p:nvPr>
        </p:nvSpPr>
        <p:spPr/>
        <p:txBody>
          <a:bodyPr>
            <a:normAutofit/>
          </a:bodyPr>
          <a:lstStyle/>
          <a:p>
            <a:r>
              <a:rPr lang="en-US" dirty="0"/>
              <a:t>Organization of the Health Care System</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47</a:t>
            </a:fld>
            <a:endParaRPr lang="en-GB"/>
          </a:p>
        </p:txBody>
      </p:sp>
      <p:sp>
        <p:nvSpPr>
          <p:cNvPr id="20483" name="Subtitle 6"/>
          <p:cNvSpPr>
            <a:spLocks noGrp="1"/>
          </p:cNvSpPr>
          <p:nvPr>
            <p:ph sz="quarter" idx="1"/>
          </p:nvPr>
        </p:nvSpPr>
        <p:spPr/>
        <p:txBody>
          <a:bodyPr/>
          <a:lstStyle/>
          <a:p>
            <a:r>
              <a:rPr lang="en-US" dirty="0"/>
              <a:t>Primary care system</a:t>
            </a:r>
          </a:p>
          <a:p>
            <a:r>
              <a:rPr lang="en-US" dirty="0"/>
              <a:t>Public health system</a:t>
            </a:r>
          </a:p>
          <a:p>
            <a:r>
              <a:rPr lang="en-US" dirty="0"/>
              <a:t>The federal system</a:t>
            </a:r>
          </a:p>
          <a:p>
            <a:r>
              <a:rPr lang="en-US" dirty="0"/>
              <a:t>The state system</a:t>
            </a:r>
          </a:p>
          <a:p>
            <a:r>
              <a:rPr lang="en-US" dirty="0"/>
              <a:t>The local system</a:t>
            </a:r>
          </a:p>
          <a:p>
            <a:endParaRPr lang="en-US" dirty="0"/>
          </a:p>
        </p:txBody>
      </p:sp>
    </p:spTree>
    <p:extLst>
      <p:ext uri="{BB962C8B-B14F-4D97-AF65-F5344CB8AC3E}">
        <p14:creationId xmlns:p14="http://schemas.microsoft.com/office/powerpoint/2010/main" val="2063455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t>Primary Care</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48</a:t>
            </a:fld>
            <a:endParaRPr lang="en-GB"/>
          </a:p>
        </p:txBody>
      </p:sp>
      <p:sp>
        <p:nvSpPr>
          <p:cNvPr id="24579" name="Content Placeholder 2"/>
          <p:cNvSpPr>
            <a:spLocks noGrp="1"/>
          </p:cNvSpPr>
          <p:nvPr>
            <p:ph sz="quarter" idx="1"/>
          </p:nvPr>
        </p:nvSpPr>
        <p:spPr/>
        <p:txBody>
          <a:bodyPr/>
          <a:lstStyle/>
          <a:p>
            <a:r>
              <a:rPr lang="en-US" dirty="0"/>
              <a:t>Accessed in United States through insurance</a:t>
            </a:r>
          </a:p>
          <a:p>
            <a:r>
              <a:rPr lang="en-US" dirty="0"/>
              <a:t>Managed care</a:t>
            </a:r>
          </a:p>
          <a:p>
            <a:pPr lvl="1"/>
            <a:r>
              <a:rPr lang="en-US" dirty="0"/>
              <a:t>Network of providers who agree to comply with </a:t>
            </a:r>
            <a:r>
              <a:rPr lang="en-US" b="1" dirty="0">
                <a:solidFill>
                  <a:srgbClr val="FF3399"/>
                </a:solidFill>
              </a:rPr>
              <a:t>case management approach</a:t>
            </a:r>
          </a:p>
          <a:p>
            <a:pPr lvl="1"/>
            <a:r>
              <a:rPr lang="en-US" b="1" dirty="0">
                <a:solidFill>
                  <a:srgbClr val="0070C0"/>
                </a:solidFill>
              </a:rPr>
              <a:t>Gatekeeper </a:t>
            </a:r>
            <a:r>
              <a:rPr lang="en-US" dirty="0"/>
              <a:t>controls access </a:t>
            </a:r>
          </a:p>
          <a:p>
            <a:pPr lvl="1"/>
            <a:r>
              <a:rPr lang="en-US" dirty="0"/>
              <a:t>Health maintenance organizations (HMOs) and preferred provider organizations (</a:t>
            </a:r>
            <a:r>
              <a:rPr lang="en-US" dirty="0" err="1"/>
              <a:t>PPOs</a:t>
            </a:r>
            <a:r>
              <a:rPr lang="en-US" dirty="0"/>
              <a:t>)</a:t>
            </a:r>
          </a:p>
          <a:p>
            <a:pPr lvl="1"/>
            <a:r>
              <a:rPr lang="en-US" dirty="0"/>
              <a:t>Medicare and Medicaid</a:t>
            </a:r>
          </a:p>
        </p:txBody>
      </p:sp>
    </p:spTree>
    <p:extLst>
      <p:ext uri="{BB962C8B-B14F-4D97-AF65-F5344CB8AC3E}">
        <p14:creationId xmlns:p14="http://schemas.microsoft.com/office/powerpoint/2010/main" val="7416214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t>Public Health System</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49</a:t>
            </a:fld>
            <a:endParaRPr lang="en-GB"/>
          </a:p>
        </p:txBody>
      </p:sp>
      <p:sp>
        <p:nvSpPr>
          <p:cNvPr id="26627" name="Content Placeholder 2"/>
          <p:cNvSpPr>
            <a:spLocks noGrp="1"/>
          </p:cNvSpPr>
          <p:nvPr>
            <p:ph sz="quarter" idx="1"/>
          </p:nvPr>
        </p:nvSpPr>
        <p:spPr/>
        <p:txBody>
          <a:bodyPr/>
          <a:lstStyle/>
          <a:p>
            <a:r>
              <a:rPr lang="en-US" dirty="0"/>
              <a:t>National, state, or local laws/mandates</a:t>
            </a:r>
          </a:p>
          <a:p>
            <a:r>
              <a:rPr lang="en-US" dirty="0"/>
              <a:t>Multilevel: federal, state, and local systems</a:t>
            </a:r>
          </a:p>
          <a:p>
            <a:r>
              <a:rPr lang="en-US" dirty="0"/>
              <a:t>Interdependent</a:t>
            </a:r>
          </a:p>
          <a:p>
            <a:pPr lvl="1"/>
            <a:r>
              <a:rPr lang="en-US" b="1" dirty="0">
                <a:solidFill>
                  <a:srgbClr val="FF3399"/>
                </a:solidFill>
              </a:rPr>
              <a:t>Local</a:t>
            </a:r>
            <a:r>
              <a:rPr lang="en-US" dirty="0"/>
              <a:t> health departments provide care that is mandated by </a:t>
            </a:r>
            <a:r>
              <a:rPr lang="en-US" b="1" dirty="0">
                <a:solidFill>
                  <a:srgbClr val="0070C0"/>
                </a:solidFill>
              </a:rPr>
              <a:t>state</a:t>
            </a:r>
            <a:r>
              <a:rPr lang="en-US" dirty="0"/>
              <a:t> and </a:t>
            </a:r>
            <a:r>
              <a:rPr lang="en-US" b="1" dirty="0">
                <a:solidFill>
                  <a:srgbClr val="0070C0"/>
                </a:solidFill>
              </a:rPr>
              <a:t>federal</a:t>
            </a:r>
            <a:r>
              <a:rPr lang="en-US" dirty="0"/>
              <a:t> regulations</a:t>
            </a:r>
          </a:p>
          <a:p>
            <a:endParaRPr lang="en-US" dirty="0"/>
          </a:p>
        </p:txBody>
      </p:sp>
    </p:spTree>
    <p:extLst>
      <p:ext uri="{BB962C8B-B14F-4D97-AF65-F5344CB8AC3E}">
        <p14:creationId xmlns:p14="http://schemas.microsoft.com/office/powerpoint/2010/main" val="1712499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E5C2BA-CDD3-CE49-886F-2F9EFE00A49D}" type="slidenum">
              <a:rPr lang="en-US" smtClean="0"/>
              <a:pPr/>
              <a:t>50</a:t>
            </a:fld>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0" y="50800"/>
            <a:ext cx="8524875" cy="1273175"/>
          </a:xfrm>
          <a:prstGeom prst="rect">
            <a:avLst/>
          </a:prstGeom>
        </p:spPr>
        <p:txBody>
          <a:bodyPr>
            <a:normAutofit fontScale="90000"/>
          </a:bodyPr>
          <a:lstStyle/>
          <a:p>
            <a:r>
              <a:rPr lang="en-US" sz="4000" b="1" dirty="0"/>
              <a:t>National and International Public Health Systems</a:t>
            </a:r>
          </a:p>
        </p:txBody>
      </p:sp>
      <p:sp>
        <p:nvSpPr>
          <p:cNvPr id="3" name="Content Placeholder 2"/>
          <p:cNvSpPr>
            <a:spLocks noGrp="1"/>
          </p:cNvSpPr>
          <p:nvPr>
            <p:ph idx="4294967295"/>
          </p:nvPr>
        </p:nvSpPr>
        <p:spPr>
          <a:xfrm>
            <a:off x="530225" y="1695450"/>
            <a:ext cx="8613775" cy="3686175"/>
          </a:xfrm>
          <a:prstGeom prst="rect">
            <a:avLst/>
          </a:prstGeom>
        </p:spPr>
        <p:txBody>
          <a:bodyPr/>
          <a:lstStyle/>
          <a:p>
            <a:pPr marL="457200" indent="-457200" algn="l">
              <a:buFont typeface="Arial" panose="020B0604020202020204" pitchFamily="34" charset="0"/>
              <a:buChar char="•"/>
            </a:pPr>
            <a:r>
              <a:rPr lang="en-US" sz="2800" b="0" dirty="0"/>
              <a:t>The United States healthcare system includes structures and functions to support assessment, assurance, and health policy related to the health of populations.</a:t>
            </a:r>
          </a:p>
          <a:p>
            <a:pPr marL="457200" indent="-457200" algn="l">
              <a:buFont typeface="Arial" panose="020B0604020202020204" pitchFamily="34" charset="0"/>
              <a:buChar char="•"/>
            </a:pPr>
            <a:r>
              <a:rPr lang="en-US" sz="2800" b="0" dirty="0"/>
              <a:t>Other industrialized nations have found more efficient and effective ways to care for all by decreasing health disparities and giving equal access to care.</a:t>
            </a:r>
          </a:p>
          <a:p>
            <a:pPr marL="457200" indent="-457200" algn="l">
              <a:buFont typeface="Arial" panose="020B0604020202020204" pitchFamily="34" charset="0"/>
              <a:buChar char="•"/>
            </a:pPr>
            <a:endParaRPr lang="en-US" b="0" dirty="0"/>
          </a:p>
        </p:txBody>
      </p:sp>
    </p:spTree>
    <p:extLst>
      <p:ext uri="{BB962C8B-B14F-4D97-AF65-F5344CB8AC3E}">
        <p14:creationId xmlns:p14="http://schemas.microsoft.com/office/powerpoint/2010/main" val="2638261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AE5C2BA-CDD3-CE49-886F-2F9EFE00A49D}" type="slidenum">
              <a:rPr lang="en-US" smtClean="0"/>
              <a:pPr/>
              <a:t>51</a:t>
            </a:fld>
            <a:endParaRPr lang="en-US" dirty="0"/>
          </a:p>
        </p:txBody>
      </p:sp>
      <p:sp>
        <p:nvSpPr>
          <p:cNvPr id="3" name="Footer Placeholder 2"/>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0" y="152400"/>
            <a:ext cx="8524875" cy="1143000"/>
          </a:xfrm>
          <a:prstGeom prst="rect">
            <a:avLst/>
          </a:prstGeom>
        </p:spPr>
        <p:txBody>
          <a:bodyPr>
            <a:normAutofit/>
          </a:bodyPr>
          <a:lstStyle/>
          <a:p>
            <a:pPr>
              <a:defRPr/>
            </a:pPr>
            <a:r>
              <a:rPr lang="en-US" sz="2800" b="1" dirty="0"/>
              <a:t>Public Health Commitments to the World:</a:t>
            </a:r>
            <a:br>
              <a:rPr lang="en-US" sz="2800" b="1" dirty="0"/>
            </a:br>
            <a:endParaRPr lang="en-US" sz="2800" b="1" dirty="0"/>
          </a:p>
        </p:txBody>
      </p:sp>
      <p:sp>
        <p:nvSpPr>
          <p:cNvPr id="18435" name="Content Placeholder 2"/>
          <p:cNvSpPr>
            <a:spLocks noGrp="1"/>
          </p:cNvSpPr>
          <p:nvPr>
            <p:ph idx="4294967295"/>
          </p:nvPr>
        </p:nvSpPr>
        <p:spPr>
          <a:xfrm>
            <a:off x="530225" y="1962150"/>
            <a:ext cx="8613775" cy="3455988"/>
          </a:xfrm>
          <a:prstGeom prst="rect">
            <a:avLst/>
          </a:prstGeom>
        </p:spPr>
        <p:txBody>
          <a:bodyPr/>
          <a:lstStyle/>
          <a:p>
            <a:pPr marL="457200" indent="-457200" algn="l">
              <a:buFont typeface="Arial" panose="020B0604020202020204" pitchFamily="34" charset="0"/>
              <a:buChar char="•"/>
            </a:pPr>
            <a:r>
              <a:rPr lang="en-US" altLang="en-US" b="0" dirty="0"/>
              <a:t>World Health Organization</a:t>
            </a:r>
          </a:p>
          <a:p>
            <a:pPr marL="457200" indent="-457200" algn="l">
              <a:buFont typeface="Arial" panose="020B0604020202020204" pitchFamily="34" charset="0"/>
              <a:buChar char="•"/>
            </a:pPr>
            <a:r>
              <a:rPr lang="en-US" altLang="en-US" b="0" dirty="0"/>
              <a:t>Refugee and disaster relief assistance</a:t>
            </a:r>
          </a:p>
          <a:p>
            <a:pPr marL="457200" indent="-457200" algn="l">
              <a:buFont typeface="Arial" panose="020B0604020202020204" pitchFamily="34" charset="0"/>
              <a:buChar char="•"/>
            </a:pPr>
            <a:r>
              <a:rPr lang="en-US" altLang="en-US" b="0" dirty="0"/>
              <a:t>Multilateral, bilateral, and nongovernmental organizations as international organizations  of health</a:t>
            </a:r>
          </a:p>
          <a:p>
            <a:pPr marL="457200" indent="-457200" algn="l">
              <a:buFont typeface="Arial" panose="020B0604020202020204" pitchFamily="34" charset="0"/>
              <a:buChar char="•"/>
            </a:pPr>
            <a:r>
              <a:rPr lang="en-US" altLang="en-US" b="0" dirty="0"/>
              <a:t>International Council of Nurses</a:t>
            </a:r>
          </a:p>
          <a:p>
            <a:endParaRPr lang="en-US" altLang="en-US" b="0" dirty="0"/>
          </a:p>
        </p:txBody>
      </p:sp>
    </p:spTree>
    <p:extLst>
      <p:ext uri="{BB962C8B-B14F-4D97-AF65-F5344CB8AC3E}">
        <p14:creationId xmlns:p14="http://schemas.microsoft.com/office/powerpoint/2010/main" val="33965748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E5C2BA-CDD3-CE49-886F-2F9EFE00A49D}" type="slidenum">
              <a:rPr lang="en-US" smtClean="0"/>
              <a:pPr/>
              <a:t>52</a:t>
            </a:fld>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0" y="50801"/>
            <a:ext cx="8524875" cy="1168399"/>
          </a:xfrm>
          <a:prstGeom prst="rect">
            <a:avLst/>
          </a:prstGeom>
        </p:spPr>
        <p:txBody>
          <a:bodyPr>
            <a:normAutofit/>
          </a:bodyPr>
          <a:lstStyle/>
          <a:p>
            <a:r>
              <a:rPr lang="en-US" sz="3200" b="1" dirty="0"/>
              <a:t>Governmental and Nongovernmental Structures</a:t>
            </a:r>
          </a:p>
        </p:txBody>
      </p:sp>
      <p:sp>
        <p:nvSpPr>
          <p:cNvPr id="3" name="Content Placeholder 2"/>
          <p:cNvSpPr>
            <a:spLocks noGrp="1"/>
          </p:cNvSpPr>
          <p:nvPr>
            <p:ph idx="4294967295"/>
          </p:nvPr>
        </p:nvSpPr>
        <p:spPr>
          <a:xfrm>
            <a:off x="530225" y="2057400"/>
            <a:ext cx="8613775" cy="3686175"/>
          </a:xfrm>
          <a:prstGeom prst="rect">
            <a:avLst/>
          </a:prstGeom>
        </p:spPr>
        <p:txBody>
          <a:bodyPr/>
          <a:lstStyle/>
          <a:p>
            <a:pPr algn="l"/>
            <a:r>
              <a:rPr lang="en-US" b="0" dirty="0"/>
              <a:t>Public, philanthropic, and nongovernmental agencies all contribute to the health of populations through diverse structures, financing, and personal approaches to the health needs of citizens.</a:t>
            </a:r>
          </a:p>
        </p:txBody>
      </p:sp>
    </p:spTree>
    <p:extLst>
      <p:ext uri="{BB962C8B-B14F-4D97-AF65-F5344CB8AC3E}">
        <p14:creationId xmlns:p14="http://schemas.microsoft.com/office/powerpoint/2010/main" val="3271041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E5C2BA-CDD3-CE49-886F-2F9EFE00A49D}" type="slidenum">
              <a:rPr lang="en-US" smtClean="0"/>
              <a:pPr/>
              <a:t>53</a:t>
            </a:fld>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0" y="228600"/>
            <a:ext cx="8524875" cy="1066801"/>
          </a:xfrm>
          <a:prstGeom prst="rect">
            <a:avLst/>
          </a:prstGeom>
        </p:spPr>
        <p:txBody>
          <a:bodyPr>
            <a:normAutofit/>
          </a:bodyPr>
          <a:lstStyle/>
          <a:p>
            <a:r>
              <a:rPr lang="en-US" sz="3200" b="1" dirty="0"/>
              <a:t>Governmental and Nongovernmental Structures (cont.)</a:t>
            </a:r>
          </a:p>
        </p:txBody>
      </p:sp>
      <p:sp>
        <p:nvSpPr>
          <p:cNvPr id="3" name="Content Placeholder 2"/>
          <p:cNvSpPr>
            <a:spLocks noGrp="1"/>
          </p:cNvSpPr>
          <p:nvPr>
            <p:ph idx="4294967295"/>
          </p:nvPr>
        </p:nvSpPr>
        <p:spPr>
          <a:xfrm>
            <a:off x="530225" y="2133600"/>
            <a:ext cx="8385175" cy="3686175"/>
          </a:xfrm>
          <a:prstGeom prst="rect">
            <a:avLst/>
          </a:prstGeom>
        </p:spPr>
        <p:txBody>
          <a:bodyPr/>
          <a:lstStyle/>
          <a:p>
            <a:pPr algn="l"/>
            <a:r>
              <a:rPr lang="en-US" b="0" dirty="0"/>
              <a:t>Department of Health and Human Services: branch of the U.S. government responsible for health and welfare of citizens</a:t>
            </a:r>
          </a:p>
          <a:p>
            <a:pPr algn="l"/>
            <a:r>
              <a:rPr lang="en-US" b="0" dirty="0"/>
              <a:t>International Council of Nurses (ICN): a federation of more than 130 national nurses associations (NNAs), representing more than 16 million nurses worldwide  </a:t>
            </a:r>
          </a:p>
          <a:p>
            <a:endParaRPr lang="en-US" b="0" dirty="0"/>
          </a:p>
          <a:p>
            <a:endParaRPr lang="en-US" b="0" dirty="0"/>
          </a:p>
        </p:txBody>
      </p:sp>
    </p:spTree>
    <p:extLst>
      <p:ext uri="{BB962C8B-B14F-4D97-AF65-F5344CB8AC3E}">
        <p14:creationId xmlns:p14="http://schemas.microsoft.com/office/powerpoint/2010/main" val="1588307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2AE5C2BA-CDD3-CE49-886F-2F9EFE00A49D}" type="slidenum">
              <a:rPr lang="en-US" smtClean="0"/>
              <a:pPr/>
              <a:t>54</a:t>
            </a:fld>
            <a:endParaRPr lang="en-US" dirty="0"/>
          </a:p>
        </p:txBody>
      </p:sp>
      <p:sp>
        <p:nvSpPr>
          <p:cNvPr id="4" name="Footer Placeholder 3"/>
          <p:cNvSpPr>
            <a:spLocks noGrp="1"/>
          </p:cNvSpPr>
          <p:nvPr>
            <p:ph type="ftr" sz="quarter" idx="3"/>
          </p:nvPr>
        </p:nvSpPr>
        <p:spPr/>
        <p:txBody>
          <a:bodyPr/>
          <a:lstStyle/>
          <a:p>
            <a:r>
              <a:rPr lang="en-US" dirty="0"/>
              <a:t>Copyright © 2016 Wolters Kluwer • All Rights Reserved</a:t>
            </a:r>
          </a:p>
        </p:txBody>
      </p:sp>
      <p:sp>
        <p:nvSpPr>
          <p:cNvPr id="2" name="Title 1"/>
          <p:cNvSpPr>
            <a:spLocks noGrp="1"/>
          </p:cNvSpPr>
          <p:nvPr>
            <p:ph type="title" idx="4294967295"/>
          </p:nvPr>
        </p:nvSpPr>
        <p:spPr>
          <a:xfrm>
            <a:off x="0" y="50800"/>
            <a:ext cx="8524875" cy="1122363"/>
          </a:xfrm>
          <a:prstGeom prst="rect">
            <a:avLst/>
          </a:prstGeom>
        </p:spPr>
        <p:txBody>
          <a:bodyPr>
            <a:normAutofit fontScale="90000"/>
          </a:bodyPr>
          <a:lstStyle/>
          <a:p>
            <a:r>
              <a:rPr lang="en-US" sz="4000" b="1" dirty="0"/>
              <a:t>Nongovernmental and Philanthropic Organizations</a:t>
            </a:r>
          </a:p>
        </p:txBody>
      </p:sp>
      <p:sp>
        <p:nvSpPr>
          <p:cNvPr id="3" name="Content Placeholder 2"/>
          <p:cNvSpPr>
            <a:spLocks noGrp="1"/>
          </p:cNvSpPr>
          <p:nvPr>
            <p:ph idx="4294967295"/>
          </p:nvPr>
        </p:nvSpPr>
        <p:spPr>
          <a:xfrm>
            <a:off x="530225" y="1657350"/>
            <a:ext cx="8613775" cy="3686175"/>
          </a:xfrm>
          <a:prstGeom prst="rect">
            <a:avLst/>
          </a:prstGeom>
        </p:spPr>
        <p:txBody>
          <a:bodyPr/>
          <a:lstStyle/>
          <a:p>
            <a:pPr marL="457200" indent="-457200" algn="l">
              <a:buFont typeface="Arial" panose="020B0604020202020204" pitchFamily="34" charset="0"/>
              <a:buChar char="•"/>
            </a:pPr>
            <a:r>
              <a:rPr lang="en-US" b="0" dirty="0"/>
              <a:t>Nongovernmental organization (NGO): an agency that acquires resources from private (vs. public) sources to help others</a:t>
            </a:r>
          </a:p>
          <a:p>
            <a:pPr marL="457200" indent="-457200" algn="l">
              <a:buFont typeface="Arial" panose="020B0604020202020204" pitchFamily="34" charset="0"/>
              <a:buChar char="•"/>
            </a:pPr>
            <a:r>
              <a:rPr lang="en-US" b="0" dirty="0"/>
              <a:t>Philanthropic organization: an organization that uses endowments or private funding to address the needs of individuals, families, and populations</a:t>
            </a:r>
          </a:p>
          <a:p>
            <a:pPr marL="457200" indent="-457200" algn="l">
              <a:buFont typeface="Arial" panose="020B0604020202020204" pitchFamily="34" charset="0"/>
              <a:buChar char="•"/>
            </a:pPr>
            <a:endParaRPr lang="en-US" b="0" dirty="0"/>
          </a:p>
        </p:txBody>
      </p:sp>
    </p:spTree>
    <p:extLst>
      <p:ext uri="{BB962C8B-B14F-4D97-AF65-F5344CB8AC3E}">
        <p14:creationId xmlns:p14="http://schemas.microsoft.com/office/powerpoint/2010/main" val="22323857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Federal System</a:t>
            </a:r>
          </a:p>
        </p:txBody>
      </p:sp>
      <p:sp>
        <p:nvSpPr>
          <p:cNvPr id="27651" name="Content Placeholder 2"/>
          <p:cNvSpPr>
            <a:spLocks noGrp="1"/>
          </p:cNvSpPr>
          <p:nvPr>
            <p:ph idx="1"/>
          </p:nvPr>
        </p:nvSpPr>
        <p:spPr>
          <a:xfrm>
            <a:off x="464457" y="1641475"/>
            <a:ext cx="4412343" cy="4454525"/>
          </a:xfrm>
        </p:spPr>
        <p:txBody>
          <a:bodyPr>
            <a:noAutofit/>
          </a:bodyPr>
          <a:lstStyle/>
          <a:p>
            <a:r>
              <a:rPr lang="en-US" sz="2400" dirty="0"/>
              <a:t>U.S. Department of Health and Human Services (</a:t>
            </a:r>
            <a:r>
              <a:rPr lang="en-US" sz="2400" dirty="0" err="1"/>
              <a:t>USDHHS</a:t>
            </a:r>
            <a:r>
              <a:rPr lang="en-US" sz="2400" dirty="0"/>
              <a:t>)</a:t>
            </a:r>
          </a:p>
          <a:p>
            <a:r>
              <a:rPr lang="en-US" sz="2400" dirty="0"/>
              <a:t>Office of Global Health Affairs</a:t>
            </a:r>
          </a:p>
          <a:p>
            <a:r>
              <a:rPr lang="en-US" sz="2400" dirty="0"/>
              <a:t>U.S. Public Health Service (USPHS)</a:t>
            </a:r>
          </a:p>
          <a:p>
            <a:r>
              <a:rPr lang="en-US" sz="2400" dirty="0"/>
              <a:t>Health Resources and Services Administration (HRSA)</a:t>
            </a:r>
          </a:p>
          <a:p>
            <a:r>
              <a:rPr lang="en-US" sz="2400" dirty="0"/>
              <a:t>National Institutes of Health (NIH)</a:t>
            </a:r>
          </a:p>
          <a:p>
            <a:endParaRPr lang="en-US" sz="2400" dirty="0"/>
          </a:p>
        </p:txBody>
      </p:sp>
      <p:sp>
        <p:nvSpPr>
          <p:cNvPr id="11" name="Slide Number Placeholder 10"/>
          <p:cNvSpPr>
            <a:spLocks noGrp="1"/>
          </p:cNvSpPr>
          <p:nvPr>
            <p:ph type="sldNum" sz="quarter" idx="10"/>
          </p:nvPr>
        </p:nvSpPr>
        <p:spPr/>
        <p:txBody>
          <a:bodyPr/>
          <a:lstStyle/>
          <a:p>
            <a:pPr>
              <a:defRPr/>
            </a:pPr>
            <a:r>
              <a:rPr lang="en-GB"/>
              <a:t> </a:t>
            </a:r>
            <a:fld id="{90AB0525-FA20-42E5-A148-6B3E9B72F1DA}" type="slidenum">
              <a:rPr lang="en-GB" smtClean="0"/>
              <a:pPr>
                <a:defRPr/>
              </a:pPr>
              <a:t>55</a:t>
            </a:fld>
            <a:endParaRPr lang="en-GB"/>
          </a:p>
        </p:txBody>
      </p:sp>
      <p:sp>
        <p:nvSpPr>
          <p:cNvPr id="12" name="Footer Placeholder 11"/>
          <p:cNvSpPr>
            <a:spLocks noGrp="1"/>
          </p:cNvSpPr>
          <p:nvPr>
            <p:ph type="ftr" sz="quarter" idx="11"/>
          </p:nvPr>
        </p:nvSpPr>
        <p:spPr/>
        <p:txBody>
          <a:bodyPr/>
          <a:lstStyle/>
          <a:p>
            <a:pPr algn="ctr">
              <a:defRPr/>
            </a:pPr>
            <a:r>
              <a:rPr lang="en-US"/>
              <a:t>Copyright © 2016 by Elsevier Inc.</a:t>
            </a:r>
            <a:endParaRPr lang="en-US" dirty="0"/>
          </a:p>
        </p:txBody>
      </p:sp>
      <p:sp>
        <p:nvSpPr>
          <p:cNvPr id="27652" name="Content Placeholder 3"/>
          <p:cNvSpPr>
            <a:spLocks noGrp="1"/>
          </p:cNvSpPr>
          <p:nvPr>
            <p:ph sz="half" idx="4294967295"/>
          </p:nvPr>
        </p:nvSpPr>
        <p:spPr>
          <a:xfrm>
            <a:off x="5405438" y="1524000"/>
            <a:ext cx="3738562" cy="4724400"/>
          </a:xfrm>
        </p:spPr>
        <p:txBody>
          <a:bodyPr/>
          <a:lstStyle/>
          <a:p>
            <a:pPr eaLnBrk="1" hangingPunct="1">
              <a:buFont typeface="Wingdings 2" charset="0"/>
              <a:buChar char=""/>
              <a:defRPr/>
            </a:pPr>
            <a:r>
              <a:rPr lang="en-US" sz="2400" dirty="0">
                <a:cs typeface="+mn-cs"/>
              </a:rPr>
              <a:t>Food and Drug Administration (FDA)</a:t>
            </a:r>
          </a:p>
          <a:p>
            <a:pPr eaLnBrk="1" hangingPunct="1">
              <a:buFont typeface="Wingdings 2" charset="0"/>
              <a:buChar char=""/>
              <a:defRPr/>
            </a:pPr>
            <a:r>
              <a:rPr lang="en-US" sz="2400" dirty="0">
                <a:cs typeface="+mn-cs"/>
              </a:rPr>
              <a:t>Centers for Disease Control and Prevention (CDC)</a:t>
            </a:r>
          </a:p>
          <a:p>
            <a:pPr eaLnBrk="1" hangingPunct="1">
              <a:buFont typeface="Wingdings 2" charset="0"/>
              <a:buChar char=""/>
              <a:defRPr/>
            </a:pPr>
            <a:r>
              <a:rPr lang="en-US" sz="2400" dirty="0">
                <a:cs typeface="+mn-cs"/>
              </a:rPr>
              <a:t>Centers for Medicare and Medicaid Services (CMS)</a:t>
            </a:r>
          </a:p>
          <a:p>
            <a:pPr eaLnBrk="1" hangingPunct="1">
              <a:buFont typeface="Wingdings 2" charset="0"/>
              <a:buChar char=""/>
              <a:defRPr/>
            </a:pPr>
            <a:r>
              <a:rPr lang="en-US" sz="2400" dirty="0">
                <a:cs typeface="+mn-cs"/>
              </a:rPr>
              <a:t>Department of Homeland Security (DHS)</a:t>
            </a:r>
          </a:p>
        </p:txBody>
      </p:sp>
    </p:spTree>
    <p:extLst>
      <p:ext uri="{BB962C8B-B14F-4D97-AF65-F5344CB8AC3E}">
        <p14:creationId xmlns:p14="http://schemas.microsoft.com/office/powerpoint/2010/main" val="26968541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4"/>
          <p:cNvSpPr>
            <a:spLocks noGrp="1"/>
          </p:cNvSpPr>
          <p:nvPr>
            <p:ph type="title"/>
          </p:nvPr>
        </p:nvSpPr>
        <p:spPr/>
        <p:txBody>
          <a:bodyPr/>
          <a:lstStyle/>
          <a:p>
            <a:r>
              <a:rPr lang="en-US" dirty="0"/>
              <a:t>State System</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56</a:t>
            </a:fld>
            <a:endParaRPr lang="en-GB"/>
          </a:p>
        </p:txBody>
      </p:sp>
      <p:sp>
        <p:nvSpPr>
          <p:cNvPr id="28675" name="Content Placeholder 5"/>
          <p:cNvSpPr>
            <a:spLocks noGrp="1"/>
          </p:cNvSpPr>
          <p:nvPr>
            <p:ph sz="quarter" idx="1"/>
          </p:nvPr>
        </p:nvSpPr>
        <p:spPr/>
        <p:txBody>
          <a:bodyPr/>
          <a:lstStyle/>
          <a:p>
            <a:r>
              <a:rPr lang="en-US" dirty="0"/>
              <a:t>Disaster prevention and readiness</a:t>
            </a:r>
          </a:p>
          <a:p>
            <a:r>
              <a:rPr lang="en-US" dirty="0"/>
              <a:t>Health care financing and administration </a:t>
            </a:r>
          </a:p>
          <a:p>
            <a:r>
              <a:rPr lang="en-US" dirty="0"/>
              <a:t>Mental health and professional education</a:t>
            </a:r>
          </a:p>
          <a:p>
            <a:r>
              <a:rPr lang="en-US" dirty="0"/>
              <a:t>Health codes and licensing</a:t>
            </a:r>
          </a:p>
          <a:p>
            <a:r>
              <a:rPr lang="en-US" dirty="0"/>
              <a:t>Insurance regulations</a:t>
            </a:r>
          </a:p>
          <a:p>
            <a:r>
              <a:rPr lang="en-US" dirty="0"/>
              <a:t>Direct assistance to local health departments</a:t>
            </a:r>
          </a:p>
          <a:p>
            <a:r>
              <a:rPr lang="en-US" dirty="0"/>
              <a:t>Board of examiners of nurses </a:t>
            </a:r>
          </a:p>
        </p:txBody>
      </p:sp>
    </p:spTree>
    <p:extLst>
      <p:ext uri="{BB962C8B-B14F-4D97-AF65-F5344CB8AC3E}">
        <p14:creationId xmlns:p14="http://schemas.microsoft.com/office/powerpoint/2010/main" val="42549881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Local System</a:t>
            </a:r>
          </a:p>
        </p:txBody>
      </p:sp>
      <p:sp>
        <p:nvSpPr>
          <p:cNvPr id="11" name="Footer Placeholder 10"/>
          <p:cNvSpPr>
            <a:spLocks noGrp="1"/>
          </p:cNvSpPr>
          <p:nvPr>
            <p:ph type="ftr" sz="quarter" idx="11"/>
          </p:nvPr>
        </p:nvSpPr>
        <p:spPr/>
        <p:txBody>
          <a:bodyPr/>
          <a:lstStyle/>
          <a:p>
            <a:pPr algn="ctr">
              <a:defRPr/>
            </a:pPr>
            <a:r>
              <a:rPr lang="en-US"/>
              <a:t>Copyright © 2016 by Elsevier Inc.</a:t>
            </a:r>
            <a:endParaRPr lang="en-US" dirty="0"/>
          </a:p>
        </p:txBody>
      </p:sp>
      <p:sp>
        <p:nvSpPr>
          <p:cNvPr id="10" name="Slide Number Placeholder 9"/>
          <p:cNvSpPr>
            <a:spLocks noGrp="1"/>
          </p:cNvSpPr>
          <p:nvPr>
            <p:ph type="sldNum" sz="quarter" idx="12"/>
          </p:nvPr>
        </p:nvSpPr>
        <p:spPr/>
        <p:txBody>
          <a:bodyPr/>
          <a:lstStyle/>
          <a:p>
            <a:pPr>
              <a:defRPr/>
            </a:pPr>
            <a:r>
              <a:rPr lang="en-GB"/>
              <a:t> </a:t>
            </a:r>
            <a:fld id="{90AB0525-FA20-42E5-A148-6B3E9B72F1DA}" type="slidenum">
              <a:rPr lang="en-GB" smtClean="0"/>
              <a:pPr>
                <a:defRPr/>
              </a:pPr>
              <a:t>57</a:t>
            </a:fld>
            <a:endParaRPr lang="en-GB"/>
          </a:p>
        </p:txBody>
      </p:sp>
      <p:sp>
        <p:nvSpPr>
          <p:cNvPr id="29699" name="Content Placeholder 2"/>
          <p:cNvSpPr>
            <a:spLocks noGrp="1"/>
          </p:cNvSpPr>
          <p:nvPr>
            <p:ph sz="quarter" idx="1"/>
          </p:nvPr>
        </p:nvSpPr>
        <p:spPr/>
        <p:txBody>
          <a:bodyPr/>
          <a:lstStyle/>
          <a:p>
            <a:r>
              <a:rPr lang="en-US" dirty="0"/>
              <a:t>Direct responsibility to the citizens of its </a:t>
            </a:r>
            <a:r>
              <a:rPr lang="en-US" b="1" dirty="0">
                <a:solidFill>
                  <a:srgbClr val="FF3399"/>
                </a:solidFill>
              </a:rPr>
              <a:t>community</a:t>
            </a:r>
            <a:r>
              <a:rPr lang="en-US" dirty="0"/>
              <a:t> or </a:t>
            </a:r>
            <a:r>
              <a:rPr lang="en-US" b="1" dirty="0">
                <a:solidFill>
                  <a:srgbClr val="FF3399"/>
                </a:solidFill>
              </a:rPr>
              <a:t>jurisdictions</a:t>
            </a:r>
          </a:p>
          <a:p>
            <a:r>
              <a:rPr lang="en-US" dirty="0"/>
              <a:t>Services vary depending on the following:</a:t>
            </a:r>
          </a:p>
          <a:p>
            <a:pPr lvl="1"/>
            <a:r>
              <a:rPr lang="en-US" dirty="0"/>
              <a:t>Health codes</a:t>
            </a:r>
          </a:p>
          <a:p>
            <a:pPr lvl="1"/>
            <a:r>
              <a:rPr lang="en-US" dirty="0"/>
              <a:t>Community needs</a:t>
            </a:r>
          </a:p>
          <a:p>
            <a:pPr lvl="1"/>
            <a:r>
              <a:rPr lang="en-US" dirty="0"/>
              <a:t>Funding and resources</a:t>
            </a:r>
          </a:p>
        </p:txBody>
      </p:sp>
    </p:spTree>
    <p:extLst>
      <p:ext uri="{BB962C8B-B14F-4D97-AF65-F5344CB8AC3E}">
        <p14:creationId xmlns:p14="http://schemas.microsoft.com/office/powerpoint/2010/main" val="20048200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301752" y="228600"/>
            <a:ext cx="8534400" cy="914400"/>
          </a:xfrm>
        </p:spPr>
        <p:txBody>
          <a:bodyPr>
            <a:normAutofit fontScale="90000"/>
          </a:bodyPr>
          <a:lstStyle/>
          <a:p>
            <a:r>
              <a:rPr lang="en-US" dirty="0"/>
              <a:t>Forces Influencing Change in the Health Care System </a:t>
            </a:r>
          </a:p>
        </p:txBody>
      </p:sp>
      <p:sp>
        <p:nvSpPr>
          <p:cNvPr id="13" name="Footer Placeholder 12"/>
          <p:cNvSpPr>
            <a:spLocks noGrp="1"/>
          </p:cNvSpPr>
          <p:nvPr>
            <p:ph type="ftr" sz="quarter" idx="11"/>
          </p:nvPr>
        </p:nvSpPr>
        <p:spPr/>
        <p:txBody>
          <a:bodyPr/>
          <a:lstStyle/>
          <a:p>
            <a:pPr algn="ctr"/>
            <a:r>
              <a:rPr lang="en-US"/>
              <a:t>Copyright © 2016 by Elsevier Inc.</a:t>
            </a:r>
            <a:endParaRPr lang="en-US" dirty="0"/>
          </a:p>
        </p:txBody>
      </p:sp>
      <p:sp>
        <p:nvSpPr>
          <p:cNvPr id="12" name="Slide Number Placeholder 11"/>
          <p:cNvSpPr>
            <a:spLocks noGrp="1"/>
          </p:cNvSpPr>
          <p:nvPr>
            <p:ph type="sldNum" sz="quarter" idx="12"/>
          </p:nvPr>
        </p:nvSpPr>
        <p:spPr/>
        <p:txBody>
          <a:bodyPr/>
          <a:lstStyle/>
          <a:p>
            <a:r>
              <a:rPr lang="en-GB"/>
              <a:t> </a:t>
            </a:r>
            <a:fld id="{90AB0525-FA20-42E5-A148-6B3E9B72F1DA}" type="slidenum">
              <a:rPr lang="en-GB" smtClean="0"/>
              <a:pPr/>
              <a:t>58</a:t>
            </a:fld>
            <a:endParaRPr lang="en-GB"/>
          </a:p>
        </p:txBody>
      </p:sp>
      <p:sp>
        <p:nvSpPr>
          <p:cNvPr id="11" name="Content Placeholder 10"/>
          <p:cNvSpPr>
            <a:spLocks noGrp="1"/>
          </p:cNvSpPr>
          <p:nvPr>
            <p:ph sz="quarter" idx="1"/>
          </p:nvPr>
        </p:nvSpPr>
        <p:spPr/>
        <p:txBody>
          <a:bodyPr/>
          <a:lstStyle/>
          <a:p>
            <a:r>
              <a:rPr lang="en-US" altLang="en-US" b="1" dirty="0">
                <a:solidFill>
                  <a:srgbClr val="FF3399"/>
                </a:solidFill>
              </a:rPr>
              <a:t>Today’s challenges</a:t>
            </a:r>
          </a:p>
          <a:p>
            <a:pPr lvl="1"/>
            <a:r>
              <a:rPr lang="en-US" altLang="en-US" dirty="0"/>
              <a:t>High costs</a:t>
            </a:r>
          </a:p>
          <a:p>
            <a:pPr lvl="1"/>
            <a:r>
              <a:rPr lang="en-US" altLang="en-US" dirty="0"/>
              <a:t>Uneven quality and access</a:t>
            </a:r>
          </a:p>
          <a:p>
            <a:pPr lvl="1"/>
            <a:r>
              <a:rPr lang="en-US" altLang="en-US" dirty="0"/>
              <a:t>Access: dependent on ability to pay</a:t>
            </a:r>
          </a:p>
          <a:p>
            <a:pPr lvl="1"/>
            <a:r>
              <a:rPr lang="en-US" altLang="en-US" dirty="0"/>
              <a:t>Health care is big business (stocks)</a:t>
            </a:r>
          </a:p>
          <a:p>
            <a:r>
              <a:rPr lang="en-US" altLang="en-US" b="1" dirty="0">
                <a:solidFill>
                  <a:srgbClr val="FF3399"/>
                </a:solidFill>
              </a:rPr>
              <a:t>Factors to decide as a nation</a:t>
            </a:r>
          </a:p>
          <a:p>
            <a:pPr lvl="1"/>
            <a:r>
              <a:rPr lang="en-US" altLang="en-US" dirty="0"/>
              <a:t>What must be provided for all</a:t>
            </a:r>
          </a:p>
          <a:p>
            <a:pPr lvl="1"/>
            <a:r>
              <a:rPr lang="en-US" altLang="en-US" dirty="0"/>
              <a:t>Who will be in charge</a:t>
            </a:r>
          </a:p>
          <a:p>
            <a:pPr lvl="1"/>
            <a:r>
              <a:rPr lang="en-US" altLang="en-US" dirty="0"/>
              <a:t>Who will pay for what</a:t>
            </a:r>
          </a:p>
          <a:p>
            <a:endParaRPr lang="en-US" dirty="0"/>
          </a:p>
        </p:txBody>
      </p:sp>
    </p:spTree>
    <p:extLst>
      <p:ext uri="{BB962C8B-B14F-4D97-AF65-F5344CB8AC3E}">
        <p14:creationId xmlns:p14="http://schemas.microsoft.com/office/powerpoint/2010/main" val="2476564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bwMode="auto">
          <a:xfrm>
            <a:off x="609600" y="8382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anchor="ctr"/>
          <a:lstStyle>
            <a:lvl1pPr algn="ctr" rtl="0" eaLnBrk="0" fontAlgn="base" hangingPunct="0">
              <a:spcBef>
                <a:spcPct val="0"/>
              </a:spcBef>
              <a:spcAft>
                <a:spcPct val="0"/>
              </a:spcAft>
              <a:defRPr sz="4000">
                <a:solidFill>
                  <a:schemeClr val="tx2"/>
                </a:solidFill>
                <a:latin typeface="+mj-lt"/>
                <a:ea typeface="+mj-ea"/>
                <a:cs typeface="ＭＳ Ｐゴシック" charset="0"/>
              </a:defRPr>
            </a:lvl1pPr>
            <a:lvl2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000">
                <a:solidFill>
                  <a:schemeClr val="tx2"/>
                </a:solidFill>
                <a:latin typeface="Arial" charset="0"/>
                <a:ea typeface="ＭＳ Ｐゴシック" charset="0"/>
              </a:defRPr>
            </a:lvl6pPr>
            <a:lvl7pPr marL="914400" algn="ctr" rtl="0" fontAlgn="base">
              <a:spcBef>
                <a:spcPct val="0"/>
              </a:spcBef>
              <a:spcAft>
                <a:spcPct val="0"/>
              </a:spcAft>
              <a:defRPr sz="4000">
                <a:solidFill>
                  <a:schemeClr val="tx2"/>
                </a:solidFill>
                <a:latin typeface="Arial" charset="0"/>
                <a:ea typeface="ＭＳ Ｐゴシック" charset="0"/>
              </a:defRPr>
            </a:lvl7pPr>
            <a:lvl8pPr marL="1371600" algn="ctr" rtl="0" fontAlgn="base">
              <a:spcBef>
                <a:spcPct val="0"/>
              </a:spcBef>
              <a:spcAft>
                <a:spcPct val="0"/>
              </a:spcAft>
              <a:defRPr sz="4000">
                <a:solidFill>
                  <a:schemeClr val="tx2"/>
                </a:solidFill>
                <a:latin typeface="Arial" charset="0"/>
                <a:ea typeface="ＭＳ Ｐゴシック" charset="0"/>
              </a:defRPr>
            </a:lvl8pPr>
            <a:lvl9pPr marL="1828800" algn="ctr" rtl="0" fontAlgn="base">
              <a:spcBef>
                <a:spcPct val="0"/>
              </a:spcBef>
              <a:spcAft>
                <a:spcPct val="0"/>
              </a:spcAft>
              <a:defRPr sz="4000">
                <a:solidFill>
                  <a:schemeClr val="tx2"/>
                </a:solidFill>
                <a:latin typeface="Arial" charset="0"/>
                <a:ea typeface="ＭＳ Ｐゴシック" charset="0"/>
              </a:defRPr>
            </a:lvl9pPr>
          </a:lstStyle>
          <a:p>
            <a:pPr eaLnBrk="1" hangingPunct="1">
              <a:defRPr/>
            </a:pPr>
            <a:endParaRPr lang="en-US" dirty="0"/>
          </a:p>
        </p:txBody>
      </p:sp>
      <p:sp>
        <p:nvSpPr>
          <p:cNvPr id="10" name="Title 9"/>
          <p:cNvSpPr>
            <a:spLocks noGrp="1"/>
          </p:cNvSpPr>
          <p:nvPr>
            <p:ph type="title"/>
          </p:nvPr>
        </p:nvSpPr>
        <p:spPr/>
        <p:txBody>
          <a:bodyPr>
            <a:normAutofit fontScale="90000"/>
          </a:bodyPr>
          <a:lstStyle/>
          <a:p>
            <a:r>
              <a:rPr lang="en-US" dirty="0"/>
              <a:t>Potential Barriers to Public Health Integration </a:t>
            </a:r>
          </a:p>
        </p:txBody>
      </p:sp>
      <p:sp>
        <p:nvSpPr>
          <p:cNvPr id="13" name="Footer Placeholder 12"/>
          <p:cNvSpPr>
            <a:spLocks noGrp="1"/>
          </p:cNvSpPr>
          <p:nvPr>
            <p:ph type="ftr" sz="quarter" idx="11"/>
          </p:nvPr>
        </p:nvSpPr>
        <p:spPr/>
        <p:txBody>
          <a:bodyPr/>
          <a:lstStyle/>
          <a:p>
            <a:pPr algn="ctr"/>
            <a:r>
              <a:rPr lang="en-US"/>
              <a:t>Copyright © 2016 by Elsevier Inc.</a:t>
            </a:r>
            <a:endParaRPr lang="en-US" dirty="0"/>
          </a:p>
        </p:txBody>
      </p:sp>
      <p:sp>
        <p:nvSpPr>
          <p:cNvPr id="12" name="Slide Number Placeholder 11"/>
          <p:cNvSpPr>
            <a:spLocks noGrp="1"/>
          </p:cNvSpPr>
          <p:nvPr>
            <p:ph type="sldNum" sz="quarter" idx="12"/>
          </p:nvPr>
        </p:nvSpPr>
        <p:spPr/>
        <p:txBody>
          <a:bodyPr/>
          <a:lstStyle/>
          <a:p>
            <a:r>
              <a:rPr lang="en-GB"/>
              <a:t> </a:t>
            </a:r>
            <a:fld id="{90AB0525-FA20-42E5-A148-6B3E9B72F1DA}" type="slidenum">
              <a:rPr lang="en-GB" smtClean="0"/>
              <a:pPr/>
              <a:t>59</a:t>
            </a:fld>
            <a:endParaRPr lang="en-GB"/>
          </a:p>
        </p:txBody>
      </p:sp>
      <p:sp>
        <p:nvSpPr>
          <p:cNvPr id="11" name="Content Placeholder 10"/>
          <p:cNvSpPr>
            <a:spLocks noGrp="1"/>
          </p:cNvSpPr>
          <p:nvPr>
            <p:ph sz="quarter" idx="1"/>
          </p:nvPr>
        </p:nvSpPr>
        <p:spPr/>
        <p:txBody>
          <a:bodyPr/>
          <a:lstStyle/>
          <a:p>
            <a:r>
              <a:rPr lang="en-US" altLang="en-US" dirty="0"/>
              <a:t>Different roles, functions, and foci</a:t>
            </a:r>
          </a:p>
          <a:p>
            <a:pPr lvl="1"/>
            <a:r>
              <a:rPr lang="en-US" altLang="en-US" dirty="0"/>
              <a:t>Primary care: </a:t>
            </a:r>
            <a:r>
              <a:rPr lang="en-US" altLang="en-US" b="1" dirty="0">
                <a:solidFill>
                  <a:srgbClr val="FF3399"/>
                </a:solidFill>
              </a:rPr>
              <a:t>person</a:t>
            </a:r>
            <a:r>
              <a:rPr lang="en-US" altLang="en-US" dirty="0"/>
              <a:t> focused</a:t>
            </a:r>
          </a:p>
          <a:p>
            <a:pPr lvl="1"/>
            <a:r>
              <a:rPr lang="en-US" altLang="en-US" dirty="0"/>
              <a:t>Public health: </a:t>
            </a:r>
            <a:r>
              <a:rPr lang="en-US" altLang="en-US" b="1" dirty="0">
                <a:solidFill>
                  <a:srgbClr val="0070C0"/>
                </a:solidFill>
              </a:rPr>
              <a:t>community</a:t>
            </a:r>
            <a:r>
              <a:rPr lang="en-US" altLang="en-US" dirty="0"/>
              <a:t> focused</a:t>
            </a:r>
          </a:p>
          <a:p>
            <a:r>
              <a:rPr lang="en-US" altLang="en-US" dirty="0"/>
              <a:t>Different funding models</a:t>
            </a:r>
          </a:p>
          <a:p>
            <a:pPr lvl="1"/>
            <a:r>
              <a:rPr lang="en-US" altLang="en-US" b="1" dirty="0">
                <a:solidFill>
                  <a:srgbClr val="FF3399"/>
                </a:solidFill>
              </a:rPr>
              <a:t>Primary care</a:t>
            </a:r>
            <a:r>
              <a:rPr lang="en-US" altLang="en-US" dirty="0"/>
              <a:t>: individual client payments and health insurance</a:t>
            </a:r>
          </a:p>
          <a:p>
            <a:pPr lvl="1"/>
            <a:r>
              <a:rPr lang="en-US" altLang="en-US" b="1" dirty="0">
                <a:solidFill>
                  <a:srgbClr val="0070C0"/>
                </a:solidFill>
              </a:rPr>
              <a:t>Public health</a:t>
            </a:r>
            <a:r>
              <a:rPr lang="en-US" altLang="en-US" dirty="0"/>
              <a:t>: tax dollars, federal/state grants</a:t>
            </a:r>
          </a:p>
          <a:p>
            <a:endParaRPr lang="en-US" dirty="0"/>
          </a:p>
        </p:txBody>
      </p:sp>
    </p:spTree>
    <p:extLst>
      <p:ext uri="{BB962C8B-B14F-4D97-AF65-F5344CB8AC3E}">
        <p14:creationId xmlns:p14="http://schemas.microsoft.com/office/powerpoint/2010/main" val="17494456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ormAutofit/>
          </a:bodyPr>
          <a:lstStyle/>
          <a:p>
            <a:r>
              <a:rPr lang="en-US" dirty="0"/>
              <a:t>Healthy People 2020 Objectives</a:t>
            </a:r>
          </a:p>
        </p:txBody>
      </p:sp>
      <p:sp>
        <p:nvSpPr>
          <p:cNvPr id="13" name="Footer Placeholder 12"/>
          <p:cNvSpPr>
            <a:spLocks noGrp="1"/>
          </p:cNvSpPr>
          <p:nvPr>
            <p:ph type="ftr" sz="quarter" idx="11"/>
          </p:nvPr>
        </p:nvSpPr>
        <p:spPr/>
        <p:txBody>
          <a:bodyPr/>
          <a:lstStyle/>
          <a:p>
            <a:pPr algn="ctr"/>
            <a:r>
              <a:rPr lang="en-US"/>
              <a:t>Copyright © 2016 by Elsevier Inc.</a:t>
            </a:r>
            <a:endParaRPr lang="en-US" dirty="0"/>
          </a:p>
        </p:txBody>
      </p:sp>
      <p:sp>
        <p:nvSpPr>
          <p:cNvPr id="12" name="Slide Number Placeholder 11"/>
          <p:cNvSpPr>
            <a:spLocks noGrp="1"/>
          </p:cNvSpPr>
          <p:nvPr>
            <p:ph type="sldNum" sz="quarter" idx="12"/>
          </p:nvPr>
        </p:nvSpPr>
        <p:spPr/>
        <p:txBody>
          <a:bodyPr/>
          <a:lstStyle/>
          <a:p>
            <a:r>
              <a:rPr lang="en-GB"/>
              <a:t> </a:t>
            </a:r>
            <a:fld id="{90AB0525-FA20-42E5-A148-6B3E9B72F1DA}" type="slidenum">
              <a:rPr lang="en-GB" smtClean="0"/>
              <a:pPr/>
              <a:t>60</a:t>
            </a:fld>
            <a:endParaRPr lang="en-GB"/>
          </a:p>
        </p:txBody>
      </p:sp>
      <p:sp>
        <p:nvSpPr>
          <p:cNvPr id="11" name="Content Placeholder 10"/>
          <p:cNvSpPr>
            <a:spLocks noGrp="1"/>
          </p:cNvSpPr>
          <p:nvPr>
            <p:ph sz="quarter" idx="1"/>
          </p:nvPr>
        </p:nvSpPr>
        <p:spPr/>
        <p:txBody>
          <a:bodyPr/>
          <a:lstStyle/>
          <a:p>
            <a:r>
              <a:rPr lang="en-US" altLang="en-US" b="1" u="sng" dirty="0"/>
              <a:t>Four main goals</a:t>
            </a:r>
          </a:p>
          <a:p>
            <a:pPr lvl="1"/>
            <a:r>
              <a:rPr lang="en-US" altLang="en-US" dirty="0"/>
              <a:t>Attain </a:t>
            </a:r>
            <a:r>
              <a:rPr lang="en-US" altLang="en-US" b="1" dirty="0">
                <a:solidFill>
                  <a:srgbClr val="0070C0"/>
                </a:solidFill>
              </a:rPr>
              <a:t>high-quality longer lives</a:t>
            </a:r>
            <a:r>
              <a:rPr lang="en-US" altLang="en-US" dirty="0"/>
              <a:t>, free of preventable disease, disability, injury, and premature death</a:t>
            </a:r>
          </a:p>
          <a:p>
            <a:pPr lvl="1"/>
            <a:r>
              <a:rPr lang="en-US" altLang="en-US" dirty="0"/>
              <a:t>Achieve </a:t>
            </a:r>
            <a:r>
              <a:rPr lang="en-US" altLang="en-US" b="1" dirty="0">
                <a:solidFill>
                  <a:srgbClr val="FF3399"/>
                </a:solidFill>
              </a:rPr>
              <a:t>health equity</a:t>
            </a:r>
            <a:r>
              <a:rPr lang="en-US" altLang="en-US" dirty="0"/>
              <a:t>, eliminate disparities, and improve the health of all groups </a:t>
            </a:r>
          </a:p>
          <a:p>
            <a:pPr lvl="1"/>
            <a:r>
              <a:rPr lang="en-US" altLang="en-US" dirty="0"/>
              <a:t>Create </a:t>
            </a:r>
            <a:r>
              <a:rPr lang="en-US" altLang="en-US" b="1" dirty="0">
                <a:solidFill>
                  <a:srgbClr val="0070C0"/>
                </a:solidFill>
              </a:rPr>
              <a:t>healthy environments </a:t>
            </a:r>
            <a:r>
              <a:rPr lang="en-US" altLang="en-US" dirty="0"/>
              <a:t>that promote good health for all </a:t>
            </a:r>
          </a:p>
          <a:p>
            <a:pPr lvl="1"/>
            <a:r>
              <a:rPr lang="en-US" altLang="en-US" dirty="0"/>
              <a:t>Promote quality of life, </a:t>
            </a:r>
            <a:r>
              <a:rPr lang="en-US" altLang="en-US" b="1" dirty="0">
                <a:solidFill>
                  <a:srgbClr val="FF3399"/>
                </a:solidFill>
              </a:rPr>
              <a:t>healthy development</a:t>
            </a:r>
            <a:r>
              <a:rPr lang="en-US" altLang="en-US" dirty="0"/>
              <a:t>, and </a:t>
            </a:r>
            <a:r>
              <a:rPr lang="en-US" altLang="en-US" b="1" dirty="0">
                <a:solidFill>
                  <a:srgbClr val="0070C0"/>
                </a:solidFill>
              </a:rPr>
              <a:t>healthy behaviors </a:t>
            </a:r>
            <a:r>
              <a:rPr lang="en-US" altLang="en-US" dirty="0"/>
              <a:t>across all life stages </a:t>
            </a:r>
          </a:p>
          <a:p>
            <a:endParaRPr lang="en-US" dirty="0"/>
          </a:p>
        </p:txBody>
      </p:sp>
    </p:spTree>
    <p:extLst>
      <p:ext uri="{BB962C8B-B14F-4D97-AF65-F5344CB8AC3E}">
        <p14:creationId xmlns:p14="http://schemas.microsoft.com/office/powerpoint/2010/main" val="12201005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301752" y="228600"/>
            <a:ext cx="8534400" cy="914400"/>
          </a:xfrm>
        </p:spPr>
        <p:txBody>
          <a:bodyPr>
            <a:normAutofit fontScale="90000"/>
          </a:bodyPr>
          <a:lstStyle/>
          <a:p>
            <a:r>
              <a:rPr lang="en-US" dirty="0"/>
              <a:t>Health Care Delivery Reform Efforts: United States</a:t>
            </a:r>
          </a:p>
        </p:txBody>
      </p:sp>
      <p:sp>
        <p:nvSpPr>
          <p:cNvPr id="17" name="Footer Placeholder 16"/>
          <p:cNvSpPr>
            <a:spLocks noGrp="1"/>
          </p:cNvSpPr>
          <p:nvPr>
            <p:ph type="ftr" sz="quarter" idx="11"/>
          </p:nvPr>
        </p:nvSpPr>
        <p:spPr/>
        <p:txBody>
          <a:bodyPr/>
          <a:lstStyle/>
          <a:p>
            <a:pPr algn="ctr"/>
            <a:r>
              <a:rPr lang="en-US"/>
              <a:t>Copyright © 2016 by Elsevier Inc.</a:t>
            </a:r>
            <a:endParaRPr lang="en-US" dirty="0"/>
          </a:p>
        </p:txBody>
      </p:sp>
      <p:sp>
        <p:nvSpPr>
          <p:cNvPr id="16" name="Slide Number Placeholder 15"/>
          <p:cNvSpPr>
            <a:spLocks noGrp="1"/>
          </p:cNvSpPr>
          <p:nvPr>
            <p:ph type="sldNum" sz="quarter" idx="12"/>
          </p:nvPr>
        </p:nvSpPr>
        <p:spPr/>
        <p:txBody>
          <a:bodyPr/>
          <a:lstStyle/>
          <a:p>
            <a:r>
              <a:rPr lang="en-GB"/>
              <a:t> </a:t>
            </a:r>
            <a:fld id="{90AB0525-FA20-42E5-A148-6B3E9B72F1DA}" type="slidenum">
              <a:rPr lang="en-GB" smtClean="0"/>
              <a:pPr/>
              <a:t>61</a:t>
            </a:fld>
            <a:endParaRPr lang="en-GB"/>
          </a:p>
        </p:txBody>
      </p:sp>
      <p:sp>
        <p:nvSpPr>
          <p:cNvPr id="21" name="Content Placeholder 20"/>
          <p:cNvSpPr>
            <a:spLocks noGrp="1"/>
          </p:cNvSpPr>
          <p:nvPr>
            <p:ph sz="quarter" idx="1"/>
          </p:nvPr>
        </p:nvSpPr>
        <p:spPr/>
        <p:txBody>
          <a:bodyPr>
            <a:normAutofit/>
          </a:bodyPr>
          <a:lstStyle/>
          <a:p>
            <a:r>
              <a:rPr lang="en-US" altLang="en-US" b="1" dirty="0">
                <a:solidFill>
                  <a:srgbClr val="0070C0"/>
                </a:solidFill>
              </a:rPr>
              <a:t>2005 Health Care </a:t>
            </a:r>
            <a:r>
              <a:rPr lang="en-US" altLang="en-US" b="1" dirty="0">
                <a:solidFill>
                  <a:srgbClr val="0070C0"/>
                </a:solidFill>
                <a:ea typeface="ＭＳ Ｐゴシック" pitchFamily="34" charset="-128"/>
              </a:rPr>
              <a:t>American Nurses Association (ANA) </a:t>
            </a:r>
            <a:r>
              <a:rPr lang="en-US" altLang="en-US" b="1" dirty="0">
                <a:solidFill>
                  <a:srgbClr val="0070C0"/>
                </a:solidFill>
              </a:rPr>
              <a:t>Agenda </a:t>
            </a:r>
          </a:p>
          <a:p>
            <a:pPr lvl="1"/>
            <a:r>
              <a:rPr lang="en-US" altLang="en-US" dirty="0"/>
              <a:t>Health care = basic human right</a:t>
            </a:r>
          </a:p>
          <a:p>
            <a:pPr lvl="1"/>
            <a:r>
              <a:rPr lang="en-US" altLang="en-US" dirty="0"/>
              <a:t>Policies based on outcomes’ research </a:t>
            </a:r>
          </a:p>
          <a:p>
            <a:pPr lvl="2"/>
            <a:r>
              <a:rPr lang="en-US" altLang="en-US" dirty="0"/>
              <a:t>Save money</a:t>
            </a:r>
          </a:p>
          <a:p>
            <a:pPr lvl="1"/>
            <a:r>
              <a:rPr lang="en-US" altLang="en-US" dirty="0"/>
              <a:t>Find a balance between:</a:t>
            </a:r>
          </a:p>
          <a:p>
            <a:pPr lvl="2"/>
            <a:r>
              <a:rPr lang="en-US" altLang="en-US" dirty="0"/>
              <a:t>Expensive high-tech and community-based prevention</a:t>
            </a:r>
          </a:p>
          <a:p>
            <a:pPr lvl="1"/>
            <a:r>
              <a:rPr lang="en-US" altLang="en-US" dirty="0"/>
              <a:t>Single-payer mechanisms most desirable</a:t>
            </a:r>
          </a:p>
          <a:p>
            <a:r>
              <a:rPr lang="en-US" altLang="en-US" b="1" dirty="0">
                <a:solidFill>
                  <a:srgbClr val="FF3399"/>
                </a:solidFill>
              </a:rPr>
              <a:t>Affordable Care Act (ACA)</a:t>
            </a:r>
          </a:p>
          <a:p>
            <a:pPr lvl="1"/>
            <a:r>
              <a:rPr lang="en-US" altLang="en-US" dirty="0"/>
              <a:t>Passed in 2010</a:t>
            </a:r>
          </a:p>
          <a:p>
            <a:pPr lvl="1"/>
            <a:r>
              <a:rPr lang="en-US" altLang="en-US" dirty="0"/>
              <a:t>Features (Table 3-2)</a:t>
            </a:r>
          </a:p>
          <a:p>
            <a:endParaRPr lang="en-US" dirty="0"/>
          </a:p>
        </p:txBody>
      </p:sp>
    </p:spTree>
    <p:extLst>
      <p:ext uri="{BB962C8B-B14F-4D97-AF65-F5344CB8AC3E}">
        <p14:creationId xmlns:p14="http://schemas.microsoft.com/office/powerpoint/2010/main" val="37639106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295400" y="3124200"/>
            <a:ext cx="6629400" cy="2136775"/>
          </a:xfrm>
        </p:spPr>
        <p:txBody>
          <a:bodyPr anchor="ctr">
            <a:noAutofit/>
          </a:bodyPr>
          <a:lstStyle/>
          <a:p>
            <a:r>
              <a:rPr lang="en-US" sz="4400" cap="none" dirty="0">
                <a:solidFill>
                  <a:schemeClr val="tx1"/>
                </a:solidFill>
              </a:rPr>
              <a:t>Community As Client: Assessment and Analysis</a:t>
            </a:r>
          </a:p>
        </p:txBody>
      </p:sp>
      <p:sp>
        <p:nvSpPr>
          <p:cNvPr id="5" name="Footer Placeholder 6"/>
          <p:cNvSpPr>
            <a:spLocks noGrp="1"/>
          </p:cNvSpPr>
          <p:nvPr>
            <p:ph type="ftr" sz="quarter" idx="11"/>
          </p:nvPr>
        </p:nvSpPr>
        <p:spPr>
          <a:xfrm>
            <a:off x="1630363" y="6461125"/>
            <a:ext cx="5632450" cy="381000"/>
          </a:xfrm>
        </p:spPr>
        <p:txBody>
          <a:bodyPr/>
          <a:lstStyle/>
          <a:p>
            <a:pPr>
              <a:defRPr/>
            </a:pPr>
            <a:r>
              <a:rPr lang="en-US"/>
              <a:t>Copyright © 2016 by Elsevier Inc.</a:t>
            </a:r>
            <a:endParaRPr lang="en-US" dirty="0"/>
          </a:p>
        </p:txBody>
      </p:sp>
      <p:sp>
        <p:nvSpPr>
          <p:cNvPr id="2050" name="Title 1"/>
          <p:cNvSpPr>
            <a:spLocks noGrp="1"/>
          </p:cNvSpPr>
          <p:nvPr>
            <p:ph type="ctrTitle"/>
          </p:nvPr>
        </p:nvSpPr>
        <p:spPr>
          <a:xfrm>
            <a:off x="762000" y="457200"/>
            <a:ext cx="7772400" cy="1371600"/>
          </a:xfrm>
        </p:spPr>
        <p:txBody>
          <a:bodyPr/>
          <a:lstStyle/>
          <a:p>
            <a:r>
              <a:rPr lang="en-US" sz="4000" dirty="0"/>
              <a:t>Chapter 18</a:t>
            </a:r>
          </a:p>
        </p:txBody>
      </p:sp>
      <p:sp useBgFill="1">
        <p:nvSpPr>
          <p:cNvPr id="2053" name="Rectangle 5"/>
          <p:cNvSpPr>
            <a:spLocks noChangeArrowheads="1"/>
          </p:cNvSpPr>
          <p:nvPr/>
        </p:nvSpPr>
        <p:spPr bwMode="auto">
          <a:xfrm>
            <a:off x="8534400" y="6477000"/>
            <a:ext cx="457200" cy="228600"/>
          </a:xfrm>
          <a:prstGeom prst="rect">
            <a:avLst/>
          </a:prstGeom>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049697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dirty="0"/>
              <a:t>Objectives</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63</a:t>
            </a:fld>
            <a:endParaRPr lang="en-GB" dirty="0"/>
          </a:p>
        </p:txBody>
      </p:sp>
      <p:sp>
        <p:nvSpPr>
          <p:cNvPr id="3075" name="Content Placeholder 2"/>
          <p:cNvSpPr>
            <a:spLocks noGrp="1"/>
          </p:cNvSpPr>
          <p:nvPr>
            <p:ph sz="quarter" idx="1"/>
          </p:nvPr>
        </p:nvSpPr>
        <p:spPr/>
        <p:txBody>
          <a:bodyPr/>
          <a:lstStyle/>
          <a:p>
            <a:r>
              <a:rPr lang="en-US" dirty="0"/>
              <a:t>Analyze the importance of community assessment in nursing practice.</a:t>
            </a:r>
          </a:p>
          <a:p>
            <a:r>
              <a:rPr lang="en-US" dirty="0"/>
              <a:t>Select and utilize a method and model for assessment of a community. </a:t>
            </a:r>
          </a:p>
          <a:p>
            <a:r>
              <a:rPr lang="en-US" dirty="0"/>
              <a:t>Appraise various online data sources for reliability and accuracy of information. </a:t>
            </a:r>
          </a:p>
          <a:p>
            <a:r>
              <a:rPr lang="en-US" dirty="0"/>
              <a:t>Utilize the nursing process to create a community assessment for a selected community. </a:t>
            </a:r>
          </a:p>
        </p:txBody>
      </p:sp>
    </p:spTree>
    <p:extLst>
      <p:ext uri="{BB962C8B-B14F-4D97-AF65-F5344CB8AC3E}">
        <p14:creationId xmlns:p14="http://schemas.microsoft.com/office/powerpoint/2010/main" val="11348344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Objectives </a:t>
            </a:r>
            <a:r>
              <a:rPr lang="en-US" dirty="0"/>
              <a:t>(Cont.)</a:t>
            </a:r>
            <a:endParaRPr lang="en-US" altLang="en-US" dirty="0"/>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64</a:t>
            </a:fld>
            <a:endParaRPr lang="en-GB" dirty="0"/>
          </a:p>
        </p:txBody>
      </p:sp>
      <p:sp>
        <p:nvSpPr>
          <p:cNvPr id="4099" name="Content Placeholder 2"/>
          <p:cNvSpPr>
            <a:spLocks noGrp="1"/>
          </p:cNvSpPr>
          <p:nvPr>
            <p:ph sz="quarter" idx="1"/>
          </p:nvPr>
        </p:nvSpPr>
        <p:spPr/>
        <p:txBody>
          <a:bodyPr/>
          <a:lstStyle/>
          <a:p>
            <a:r>
              <a:rPr lang="en-US" dirty="0"/>
              <a:t>Interpret concepts basic to community nursing practice: community, community client, community health, and partnership for health.</a:t>
            </a:r>
          </a:p>
          <a:p>
            <a:r>
              <a:rPr lang="en-US" dirty="0"/>
              <a:t>Develop a prioritized community problem list and nursing diagnosis and a care plan for a community. </a:t>
            </a:r>
          </a:p>
          <a:p>
            <a:endParaRPr lang="en-US" dirty="0"/>
          </a:p>
          <a:p>
            <a:pPr lvl="1"/>
            <a:endParaRPr lang="en-US" dirty="0"/>
          </a:p>
        </p:txBody>
      </p:sp>
    </p:spTree>
    <p:extLst>
      <p:ext uri="{BB962C8B-B14F-4D97-AF65-F5344CB8AC3E}">
        <p14:creationId xmlns:p14="http://schemas.microsoft.com/office/powerpoint/2010/main" val="33154358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t>Community Defined</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65</a:t>
            </a:fld>
            <a:endParaRPr lang="en-GB" dirty="0"/>
          </a:p>
        </p:txBody>
      </p:sp>
      <p:sp>
        <p:nvSpPr>
          <p:cNvPr id="5123" name="Content Placeholder 2"/>
          <p:cNvSpPr>
            <a:spLocks noGrp="1"/>
          </p:cNvSpPr>
          <p:nvPr>
            <p:ph sz="quarter" idx="1"/>
          </p:nvPr>
        </p:nvSpPr>
        <p:spPr/>
        <p:txBody>
          <a:bodyPr>
            <a:normAutofit fontScale="92500"/>
          </a:bodyPr>
          <a:lstStyle/>
          <a:p>
            <a:r>
              <a:rPr lang="ja-JP" altLang="en-US" dirty="0"/>
              <a:t>“</a:t>
            </a:r>
            <a:r>
              <a:rPr lang="en-US" altLang="ja-JP" b="1" dirty="0">
                <a:solidFill>
                  <a:srgbClr val="FF3399"/>
                </a:solidFill>
              </a:rPr>
              <a:t>A group of people </a:t>
            </a:r>
            <a:r>
              <a:rPr lang="en-US" altLang="ja-JP" dirty="0"/>
              <a:t>…</a:t>
            </a:r>
          </a:p>
          <a:p>
            <a:pPr lvl="1"/>
            <a:r>
              <a:rPr lang="en-US" altLang="en-US" dirty="0"/>
              <a:t>often living in a </a:t>
            </a:r>
            <a:r>
              <a:rPr lang="en-US" altLang="en-US" b="1" dirty="0">
                <a:solidFill>
                  <a:srgbClr val="0070C0"/>
                </a:solidFill>
              </a:rPr>
              <a:t>defined geographical area</a:t>
            </a:r>
            <a:r>
              <a:rPr lang="en-US" altLang="en-US" dirty="0"/>
              <a:t>, </a:t>
            </a:r>
          </a:p>
          <a:p>
            <a:pPr lvl="1"/>
            <a:r>
              <a:rPr lang="en-US" altLang="en-US" dirty="0"/>
              <a:t>who may </a:t>
            </a:r>
            <a:r>
              <a:rPr lang="en-US" altLang="en-US" b="1" dirty="0">
                <a:solidFill>
                  <a:srgbClr val="0070C0"/>
                </a:solidFill>
              </a:rPr>
              <a:t>share a common culture, values and norms</a:t>
            </a:r>
            <a:r>
              <a:rPr lang="en-US" altLang="en-US" dirty="0"/>
              <a:t>, and </a:t>
            </a:r>
          </a:p>
          <a:p>
            <a:pPr lvl="1"/>
            <a:r>
              <a:rPr lang="en-US" altLang="en-US" dirty="0"/>
              <a:t>are arranged in a </a:t>
            </a:r>
            <a:r>
              <a:rPr lang="en-US" altLang="en-US" b="1" dirty="0">
                <a:solidFill>
                  <a:srgbClr val="0070C0"/>
                </a:solidFill>
              </a:rPr>
              <a:t>social structure according to relationships</a:t>
            </a:r>
            <a:r>
              <a:rPr lang="en-US" altLang="en-US" dirty="0"/>
              <a:t> which the community has developed over a period of time. </a:t>
            </a:r>
          </a:p>
          <a:p>
            <a:r>
              <a:rPr lang="en-US" altLang="en-US" b="1" dirty="0">
                <a:solidFill>
                  <a:srgbClr val="FF3399"/>
                </a:solidFill>
              </a:rPr>
              <a:t>Members of a community </a:t>
            </a:r>
            <a:r>
              <a:rPr lang="en-US" altLang="en-US" dirty="0"/>
              <a:t>… </a:t>
            </a:r>
          </a:p>
          <a:p>
            <a:pPr lvl="1"/>
            <a:r>
              <a:rPr lang="en-US" altLang="en-US" dirty="0"/>
              <a:t>gain </a:t>
            </a:r>
            <a:r>
              <a:rPr lang="en-US" altLang="en-US" b="1" dirty="0">
                <a:solidFill>
                  <a:srgbClr val="0070C0"/>
                </a:solidFill>
              </a:rPr>
              <a:t>their personal and social identity by sharing </a:t>
            </a:r>
            <a:r>
              <a:rPr lang="en-US" altLang="en-US" dirty="0"/>
              <a:t>common beliefs, values and norms which …</a:t>
            </a:r>
          </a:p>
          <a:p>
            <a:pPr lvl="1"/>
            <a:r>
              <a:rPr lang="en-US" altLang="en-US" dirty="0"/>
              <a:t>--</a:t>
            </a:r>
            <a:r>
              <a:rPr lang="en-US" altLang="en-US" b="1" dirty="0">
                <a:solidFill>
                  <a:srgbClr val="0070C0"/>
                </a:solidFill>
              </a:rPr>
              <a:t>have been developed by the community </a:t>
            </a:r>
            <a:r>
              <a:rPr lang="en-US" altLang="en-US" dirty="0"/>
              <a:t>in the past and may be modified in the future</a:t>
            </a:r>
            <a:r>
              <a:rPr lang="ja-JP" altLang="en-US" dirty="0"/>
              <a:t>”</a:t>
            </a:r>
            <a:r>
              <a:rPr lang="en-US" altLang="ja-JP" dirty="0"/>
              <a:t> </a:t>
            </a:r>
          </a:p>
          <a:p>
            <a:pPr lvl="1"/>
            <a:endParaRPr lang="en-US" altLang="en-US" dirty="0"/>
          </a:p>
          <a:p>
            <a:pPr lvl="1">
              <a:buNone/>
            </a:pPr>
            <a:r>
              <a:rPr lang="en-US" altLang="en-US" dirty="0"/>
              <a:t>	—World Health Organization (WHO), 2004 </a:t>
            </a:r>
          </a:p>
        </p:txBody>
      </p:sp>
    </p:spTree>
    <p:extLst>
      <p:ext uri="{BB962C8B-B14F-4D97-AF65-F5344CB8AC3E}">
        <p14:creationId xmlns:p14="http://schemas.microsoft.com/office/powerpoint/2010/main" val="24987615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a:t>Community Defined </a:t>
            </a:r>
            <a:r>
              <a:rPr lang="en-US" dirty="0"/>
              <a:t>(Cont.)</a:t>
            </a:r>
            <a:endParaRPr lang="en-US" altLang="en-US" dirty="0"/>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66</a:t>
            </a:fld>
            <a:endParaRPr lang="en-GB" dirty="0"/>
          </a:p>
        </p:txBody>
      </p:sp>
      <p:sp>
        <p:nvSpPr>
          <p:cNvPr id="6147" name="Content Placeholder 2"/>
          <p:cNvSpPr>
            <a:spLocks noGrp="1"/>
          </p:cNvSpPr>
          <p:nvPr>
            <p:ph sz="quarter" idx="1"/>
          </p:nvPr>
        </p:nvSpPr>
        <p:spPr/>
        <p:txBody>
          <a:bodyPr/>
          <a:lstStyle/>
          <a:p>
            <a:r>
              <a:rPr lang="en-US" dirty="0"/>
              <a:t>In most definitions, community includes three factors: </a:t>
            </a:r>
          </a:p>
          <a:p>
            <a:pPr lvl="1"/>
            <a:r>
              <a:rPr lang="en-US" dirty="0"/>
              <a:t>People</a:t>
            </a:r>
          </a:p>
          <a:p>
            <a:pPr lvl="1"/>
            <a:r>
              <a:rPr lang="en-US" dirty="0"/>
              <a:t>Place</a:t>
            </a:r>
          </a:p>
          <a:p>
            <a:pPr lvl="1"/>
            <a:r>
              <a:rPr lang="en-US" dirty="0"/>
              <a:t>Function</a:t>
            </a:r>
          </a:p>
        </p:txBody>
      </p:sp>
    </p:spTree>
    <p:extLst>
      <p:ext uri="{BB962C8B-B14F-4D97-AF65-F5344CB8AC3E}">
        <p14:creationId xmlns:p14="http://schemas.microsoft.com/office/powerpoint/2010/main" val="5863247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a:t>Community Health</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67</a:t>
            </a:fld>
            <a:endParaRPr lang="en-GB" dirty="0"/>
          </a:p>
        </p:txBody>
      </p:sp>
      <p:sp>
        <p:nvSpPr>
          <p:cNvPr id="10243" name="Content Placeholder 2"/>
          <p:cNvSpPr>
            <a:spLocks noGrp="1"/>
          </p:cNvSpPr>
          <p:nvPr>
            <p:ph sz="quarter" idx="1"/>
          </p:nvPr>
        </p:nvSpPr>
        <p:spPr/>
        <p:txBody>
          <a:bodyPr/>
          <a:lstStyle/>
          <a:p>
            <a:r>
              <a:rPr lang="en-US" altLang="en-US" b="1" dirty="0">
                <a:solidFill>
                  <a:srgbClr val="0070C0"/>
                </a:solidFill>
              </a:rPr>
              <a:t>Community health is reflected in</a:t>
            </a:r>
            <a:r>
              <a:rPr lang="en-US" altLang="en-US" dirty="0"/>
              <a:t>—</a:t>
            </a:r>
          </a:p>
          <a:p>
            <a:pPr lvl="1"/>
            <a:r>
              <a:rPr lang="en-US" altLang="en-US" dirty="0"/>
              <a:t>Health behaviors and subsequent outcomes of its residents; and also by—</a:t>
            </a:r>
          </a:p>
          <a:p>
            <a:pPr lvl="1"/>
            <a:r>
              <a:rPr lang="en-US" altLang="en-US" dirty="0"/>
              <a:t>The ability of the community as a system to support healthy individuals</a:t>
            </a:r>
          </a:p>
          <a:p>
            <a:r>
              <a:rPr lang="en-US" altLang="en-US" b="1" dirty="0">
                <a:solidFill>
                  <a:srgbClr val="0070C0"/>
                </a:solidFill>
              </a:rPr>
              <a:t>The socio-ecological model </a:t>
            </a:r>
          </a:p>
          <a:p>
            <a:pPr lvl="1"/>
            <a:r>
              <a:rPr lang="en-US" altLang="en-US" dirty="0"/>
              <a:t>Views individuals as having dynamic interactions with social and environmental features of communities</a:t>
            </a:r>
          </a:p>
          <a:p>
            <a:pPr lvl="1"/>
            <a:r>
              <a:rPr lang="en-US" altLang="en-US" dirty="0"/>
              <a:t>Example: Neuman’s health care systems model </a:t>
            </a:r>
          </a:p>
        </p:txBody>
      </p:sp>
    </p:spTree>
    <p:extLst>
      <p:ext uri="{BB962C8B-B14F-4D97-AF65-F5344CB8AC3E}">
        <p14:creationId xmlns:p14="http://schemas.microsoft.com/office/powerpoint/2010/main" val="11493412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lstStyle/>
          <a:p>
            <a:r>
              <a:rPr lang="en-US" dirty="0"/>
              <a:t>Community as Client</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68</a:t>
            </a:fld>
            <a:endParaRPr lang="en-GB" dirty="0"/>
          </a:p>
        </p:txBody>
      </p:sp>
      <p:sp>
        <p:nvSpPr>
          <p:cNvPr id="9219" name="Subtitle 4"/>
          <p:cNvSpPr>
            <a:spLocks noGrp="1"/>
          </p:cNvSpPr>
          <p:nvPr>
            <p:ph sz="quarter" idx="1"/>
          </p:nvPr>
        </p:nvSpPr>
        <p:spPr/>
        <p:txBody>
          <a:bodyPr/>
          <a:lstStyle/>
          <a:p>
            <a:r>
              <a:rPr lang="en-US" altLang="en-US" dirty="0"/>
              <a:t>Nursing care of the community as client</a:t>
            </a:r>
          </a:p>
          <a:p>
            <a:r>
              <a:rPr lang="en-US" altLang="en-US" dirty="0"/>
              <a:t>Community as client </a:t>
            </a:r>
          </a:p>
          <a:p>
            <a:r>
              <a:rPr lang="en-US" altLang="en-US" dirty="0"/>
              <a:t>Community health</a:t>
            </a:r>
          </a:p>
          <a:p>
            <a:r>
              <a:rPr lang="en-US" altLang="en-US" dirty="0"/>
              <a:t>Community partnerships for assessment</a:t>
            </a:r>
          </a:p>
          <a:p>
            <a:r>
              <a:rPr lang="en-US" altLang="en-US" dirty="0"/>
              <a:t>The nurse’s role in the community</a:t>
            </a:r>
          </a:p>
        </p:txBody>
      </p:sp>
    </p:spTree>
    <p:extLst>
      <p:ext uri="{BB962C8B-B14F-4D97-AF65-F5344CB8AC3E}">
        <p14:creationId xmlns:p14="http://schemas.microsoft.com/office/powerpoint/2010/main" val="7436085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301752" y="228600"/>
            <a:ext cx="8534400" cy="914400"/>
          </a:xfrm>
        </p:spPr>
        <p:txBody>
          <a:bodyPr>
            <a:normAutofit fontScale="90000"/>
          </a:bodyPr>
          <a:lstStyle/>
          <a:p>
            <a:r>
              <a:rPr lang="en-US" dirty="0"/>
              <a:t>Nursing Care of the </a:t>
            </a:r>
            <a:br>
              <a:rPr lang="en-US" dirty="0"/>
            </a:br>
            <a:r>
              <a:rPr lang="en-US" dirty="0"/>
              <a:t>Community as Client</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69</a:t>
            </a:fld>
            <a:endParaRPr lang="en-GB" dirty="0"/>
          </a:p>
        </p:txBody>
      </p:sp>
      <p:sp>
        <p:nvSpPr>
          <p:cNvPr id="7171" name="Content Placeholder 5"/>
          <p:cNvSpPr>
            <a:spLocks noGrp="1"/>
          </p:cNvSpPr>
          <p:nvPr>
            <p:ph sz="quarter" idx="1"/>
          </p:nvPr>
        </p:nvSpPr>
        <p:spPr/>
        <p:txBody>
          <a:bodyPr/>
          <a:lstStyle/>
          <a:p>
            <a:r>
              <a:rPr lang="en-US" b="1" dirty="0">
                <a:solidFill>
                  <a:srgbClr val="0070C0"/>
                </a:solidFill>
              </a:rPr>
              <a:t>Nursing focus </a:t>
            </a:r>
          </a:p>
          <a:p>
            <a:pPr lvl="1"/>
            <a:r>
              <a:rPr lang="en-US" dirty="0"/>
              <a:t>The collective or common good of the population instead of on individual health </a:t>
            </a:r>
          </a:p>
          <a:p>
            <a:pPr lvl="1"/>
            <a:r>
              <a:rPr lang="en-US" dirty="0"/>
              <a:t>Highlights the complexity of the change process</a:t>
            </a:r>
          </a:p>
          <a:p>
            <a:r>
              <a:rPr lang="en-US" b="1" dirty="0">
                <a:solidFill>
                  <a:srgbClr val="0070C0"/>
                </a:solidFill>
              </a:rPr>
              <a:t>Direct nursing care </a:t>
            </a:r>
          </a:p>
          <a:p>
            <a:pPr lvl="1"/>
            <a:r>
              <a:rPr lang="en-US" dirty="0"/>
              <a:t>Can be a part of population-focused community health practice</a:t>
            </a:r>
          </a:p>
          <a:p>
            <a:endParaRPr lang="en-US" dirty="0"/>
          </a:p>
        </p:txBody>
      </p:sp>
    </p:spTree>
    <p:extLst>
      <p:ext uri="{BB962C8B-B14F-4D97-AF65-F5344CB8AC3E}">
        <p14:creationId xmlns:p14="http://schemas.microsoft.com/office/powerpoint/2010/main" val="32158212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t>Ethical Concepts Guiding This Perspective</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70</a:t>
            </a:fld>
            <a:endParaRPr lang="en-GB" dirty="0"/>
          </a:p>
        </p:txBody>
      </p:sp>
      <p:sp>
        <p:nvSpPr>
          <p:cNvPr id="8195" name="Content Placeholder 2"/>
          <p:cNvSpPr>
            <a:spLocks noGrp="1"/>
          </p:cNvSpPr>
          <p:nvPr>
            <p:ph sz="quarter" idx="1"/>
          </p:nvPr>
        </p:nvSpPr>
        <p:spPr/>
        <p:txBody>
          <a:bodyPr/>
          <a:lstStyle/>
          <a:p>
            <a:r>
              <a:rPr lang="en-US" b="1" dirty="0">
                <a:solidFill>
                  <a:srgbClr val="0070C0"/>
                </a:solidFill>
              </a:rPr>
              <a:t>Utilitarianism</a:t>
            </a:r>
          </a:p>
          <a:p>
            <a:pPr lvl="1"/>
            <a:r>
              <a:rPr lang="en-US" dirty="0"/>
              <a:t>Doing the greatest good for the greatest number of people </a:t>
            </a:r>
          </a:p>
          <a:p>
            <a:r>
              <a:rPr lang="en-US" b="1" dirty="0">
                <a:solidFill>
                  <a:srgbClr val="0070C0"/>
                </a:solidFill>
              </a:rPr>
              <a:t>Distributive justice</a:t>
            </a:r>
          </a:p>
          <a:p>
            <a:pPr lvl="1"/>
            <a:r>
              <a:rPr lang="en-US" dirty="0"/>
              <a:t>Treating people fairly and distributing resources and burdens equitably among the members of a society </a:t>
            </a:r>
          </a:p>
          <a:p>
            <a:r>
              <a:rPr lang="en-US" b="1" dirty="0">
                <a:solidFill>
                  <a:srgbClr val="0070C0"/>
                </a:solidFill>
              </a:rPr>
              <a:t>Social justice</a:t>
            </a:r>
          </a:p>
          <a:p>
            <a:pPr lvl="1"/>
            <a:r>
              <a:rPr lang="en-US" dirty="0"/>
              <a:t>Ensuring that vulnerable groups are included in equitable distribution of resources </a:t>
            </a:r>
          </a:p>
        </p:txBody>
      </p:sp>
    </p:spTree>
    <p:extLst>
      <p:ext uri="{BB962C8B-B14F-4D97-AF65-F5344CB8AC3E}">
        <p14:creationId xmlns:p14="http://schemas.microsoft.com/office/powerpoint/2010/main" val="7918919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t>Community Partnerships for Assessment</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71</a:t>
            </a:fld>
            <a:endParaRPr lang="en-GB" dirty="0"/>
          </a:p>
        </p:txBody>
      </p:sp>
      <p:sp>
        <p:nvSpPr>
          <p:cNvPr id="12291" name="Content Placeholder 2"/>
          <p:cNvSpPr>
            <a:spLocks noGrp="1"/>
          </p:cNvSpPr>
          <p:nvPr>
            <p:ph sz="quarter" idx="1"/>
          </p:nvPr>
        </p:nvSpPr>
        <p:spPr/>
        <p:txBody>
          <a:bodyPr/>
          <a:lstStyle/>
          <a:p>
            <a:r>
              <a:rPr lang="en-US" altLang="en-US" b="1" dirty="0">
                <a:solidFill>
                  <a:srgbClr val="0070C0"/>
                </a:solidFill>
              </a:rPr>
              <a:t>Partnerships </a:t>
            </a:r>
          </a:p>
          <a:p>
            <a:pPr lvl="1"/>
            <a:r>
              <a:rPr lang="en-US" altLang="en-US" dirty="0"/>
              <a:t>Promote community members’ investment in the success of efforts to improve the health of their community </a:t>
            </a:r>
          </a:p>
          <a:p>
            <a:pPr lvl="1"/>
            <a:r>
              <a:rPr lang="en-US" altLang="en-US" dirty="0"/>
              <a:t>Mobilizing for Action through Planning and Partnerships (MAPP)</a:t>
            </a:r>
          </a:p>
          <a:p>
            <a:r>
              <a:rPr lang="en-US" altLang="en-US" b="1" dirty="0">
                <a:solidFill>
                  <a:srgbClr val="0070C0"/>
                </a:solidFill>
              </a:rPr>
              <a:t>Nurse-community partnerships </a:t>
            </a:r>
          </a:p>
          <a:p>
            <a:pPr lvl="1"/>
            <a:r>
              <a:rPr lang="en-US" altLang="en-US" dirty="0"/>
              <a:t>Coalitions</a:t>
            </a:r>
          </a:p>
          <a:p>
            <a:pPr lvl="1"/>
            <a:r>
              <a:rPr lang="en-US" altLang="en-US" dirty="0"/>
              <a:t>Passive participation</a:t>
            </a:r>
          </a:p>
          <a:p>
            <a:pPr lvl="1"/>
            <a:r>
              <a:rPr lang="en-US" altLang="en-US" dirty="0"/>
              <a:t>Active participation</a:t>
            </a:r>
          </a:p>
        </p:txBody>
      </p:sp>
    </p:spTree>
    <p:extLst>
      <p:ext uri="{BB962C8B-B14F-4D97-AF65-F5344CB8AC3E}">
        <p14:creationId xmlns:p14="http://schemas.microsoft.com/office/powerpoint/2010/main" val="39003088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01752" y="228600"/>
            <a:ext cx="8534400" cy="914400"/>
          </a:xfrm>
        </p:spPr>
        <p:txBody>
          <a:bodyPr>
            <a:normAutofit fontScale="90000"/>
          </a:bodyPr>
          <a:lstStyle/>
          <a:p>
            <a:r>
              <a:rPr lang="en-US" altLang="en-US" dirty="0"/>
              <a:t>The Nurse’s Role in the</a:t>
            </a:r>
            <a:br>
              <a:rPr lang="en-US" altLang="en-US" dirty="0"/>
            </a:br>
            <a:r>
              <a:rPr lang="en-US" altLang="en-US" dirty="0"/>
              <a:t>Community</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72</a:t>
            </a:fld>
            <a:endParaRPr lang="en-GB" dirty="0"/>
          </a:p>
        </p:txBody>
      </p:sp>
      <p:sp>
        <p:nvSpPr>
          <p:cNvPr id="13315" name="Content Placeholder 2"/>
          <p:cNvSpPr>
            <a:spLocks noGrp="1"/>
          </p:cNvSpPr>
          <p:nvPr>
            <p:ph sz="quarter" idx="1"/>
          </p:nvPr>
        </p:nvSpPr>
        <p:spPr/>
        <p:txBody>
          <a:bodyPr/>
          <a:lstStyle/>
          <a:p>
            <a:r>
              <a:rPr lang="en-US" b="1" dirty="0">
                <a:solidFill>
                  <a:srgbClr val="0070C0"/>
                </a:solidFill>
              </a:rPr>
              <a:t>Establish credibility and trust</a:t>
            </a:r>
          </a:p>
          <a:p>
            <a:r>
              <a:rPr lang="en-US" b="1" dirty="0">
                <a:solidFill>
                  <a:srgbClr val="0070C0"/>
                </a:solidFill>
              </a:rPr>
              <a:t>Frequent insider status </a:t>
            </a:r>
          </a:p>
          <a:p>
            <a:r>
              <a:rPr lang="en-US" b="1" dirty="0">
                <a:solidFill>
                  <a:srgbClr val="0070C0"/>
                </a:solidFill>
              </a:rPr>
              <a:t>Gatekeepers</a:t>
            </a:r>
          </a:p>
          <a:p>
            <a:pPr lvl="1"/>
            <a:r>
              <a:rPr lang="en-US" dirty="0"/>
              <a:t>Community leaders who create opportunities for nurses to meet diverse community members</a:t>
            </a:r>
          </a:p>
          <a:p>
            <a:r>
              <a:rPr lang="en-US" b="1" dirty="0">
                <a:solidFill>
                  <a:srgbClr val="0070C0"/>
                </a:solidFill>
              </a:rPr>
              <a:t>Community health workers</a:t>
            </a:r>
          </a:p>
          <a:p>
            <a:pPr lvl="1"/>
            <a:r>
              <a:rPr lang="en-US" dirty="0"/>
              <a:t>Community members from diverse backgrounds who receive training to perform health outreach work</a:t>
            </a:r>
          </a:p>
        </p:txBody>
      </p:sp>
    </p:spTree>
    <p:extLst>
      <p:ext uri="{BB962C8B-B14F-4D97-AF65-F5344CB8AC3E}">
        <p14:creationId xmlns:p14="http://schemas.microsoft.com/office/powerpoint/2010/main" val="19272710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p:txBody>
          <a:bodyPr/>
          <a:lstStyle/>
          <a:p>
            <a:r>
              <a:rPr lang="en-US" dirty="0"/>
              <a:t>Community Assessment</a:t>
            </a:r>
          </a:p>
        </p:txBody>
      </p:sp>
      <p:sp>
        <p:nvSpPr>
          <p:cNvPr id="7" name="Footer Placeholder 6"/>
          <p:cNvSpPr>
            <a:spLocks noGrp="1"/>
          </p:cNvSpPr>
          <p:nvPr>
            <p:ph type="ftr" sz="quarter" idx="11"/>
          </p:nvPr>
        </p:nvSpPr>
        <p:spPr/>
        <p:txBody>
          <a:bodyPr/>
          <a:lstStyle/>
          <a:p>
            <a:pPr>
              <a:defRPr/>
            </a:pPr>
            <a:r>
              <a:rPr lang="en-US" dirty="0"/>
              <a:t>Copyright © 2016 by Elsevier Inc.</a:t>
            </a:r>
          </a:p>
        </p:txBody>
      </p:sp>
      <p:sp>
        <p:nvSpPr>
          <p:cNvPr id="6" name="Slide Number Placeholder 5"/>
          <p:cNvSpPr>
            <a:spLocks noGrp="1"/>
          </p:cNvSpPr>
          <p:nvPr>
            <p:ph type="sldNum" sz="quarter" idx="12"/>
          </p:nvPr>
        </p:nvSpPr>
        <p:spPr/>
        <p:txBody>
          <a:bodyPr/>
          <a:lstStyle/>
          <a:p>
            <a:pPr>
              <a:defRPr/>
            </a:pPr>
            <a:r>
              <a:rPr lang="en-GB" dirty="0"/>
              <a:t> </a:t>
            </a:r>
            <a:fld id="{75A97252-8F22-4AFE-A7EB-16C9F2148AD1}" type="slidenum">
              <a:rPr lang="en-GB" smtClean="0"/>
              <a:pPr>
                <a:defRPr/>
              </a:pPr>
              <a:t>73</a:t>
            </a:fld>
            <a:endParaRPr lang="en-GB" dirty="0"/>
          </a:p>
        </p:txBody>
      </p:sp>
      <p:sp>
        <p:nvSpPr>
          <p:cNvPr id="14339" name="Subtitle 4"/>
          <p:cNvSpPr>
            <a:spLocks noGrp="1"/>
          </p:cNvSpPr>
          <p:nvPr>
            <p:ph sz="quarter" idx="1"/>
          </p:nvPr>
        </p:nvSpPr>
        <p:spPr/>
        <p:txBody>
          <a:bodyPr/>
          <a:lstStyle/>
          <a:p>
            <a:r>
              <a:rPr lang="en-US" dirty="0"/>
              <a:t>Why community assessment?</a:t>
            </a:r>
          </a:p>
          <a:p>
            <a:r>
              <a:rPr lang="en-US" dirty="0"/>
              <a:t>Data sources</a:t>
            </a:r>
          </a:p>
          <a:p>
            <a:r>
              <a:rPr lang="en-US" dirty="0"/>
              <a:t>Community health assessment models</a:t>
            </a:r>
          </a:p>
          <a:p>
            <a:pPr marL="0" indent="0">
              <a:buNone/>
            </a:pPr>
            <a:endParaRPr lang="en-US" dirty="0"/>
          </a:p>
        </p:txBody>
      </p:sp>
    </p:spTree>
    <p:extLst>
      <p:ext uri="{BB962C8B-B14F-4D97-AF65-F5344CB8AC3E}">
        <p14:creationId xmlns:p14="http://schemas.microsoft.com/office/powerpoint/2010/main" val="27453828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Community Assessment</a:t>
            </a:r>
          </a:p>
        </p:txBody>
      </p:sp>
      <p:sp>
        <p:nvSpPr>
          <p:cNvPr id="3" name="Footer Placeholder 2"/>
          <p:cNvSpPr>
            <a:spLocks noGrp="1"/>
          </p:cNvSpPr>
          <p:nvPr>
            <p:ph type="ftr" sz="quarter" idx="11"/>
          </p:nvPr>
        </p:nvSpPr>
        <p:spPr>
          <a:xfrm>
            <a:off x="2590800" y="6356350"/>
            <a:ext cx="3962400" cy="365125"/>
          </a:xfrm>
          <a:prstGeom prst="rect">
            <a:avLst/>
          </a:prstGeom>
        </p:spPr>
        <p:txBody>
          <a:bodyPr/>
          <a:lstStyle/>
          <a:p>
            <a:r>
              <a:rPr lang="en-US" dirty="0"/>
              <a:t>Copyright © 2016 Wolters Kluwer • All Rights Reserved</a:t>
            </a:r>
          </a:p>
        </p:txBody>
      </p:sp>
      <p:sp>
        <p:nvSpPr>
          <p:cNvPr id="4" name="Slide Number Placeholder 3"/>
          <p:cNvSpPr>
            <a:spLocks noGrp="1"/>
          </p:cNvSpPr>
          <p:nvPr>
            <p:ph type="sldNum" sz="quarter" idx="12"/>
          </p:nvPr>
        </p:nvSpPr>
        <p:spPr>
          <a:xfrm>
            <a:off x="6553200" y="6356350"/>
            <a:ext cx="2133600" cy="365125"/>
          </a:xfrm>
        </p:spPr>
        <p:txBody>
          <a:bodyPr/>
          <a:lstStyle/>
          <a:p>
            <a:fld id="{2AE5C2BA-CDD3-CE49-886F-2F9EFE00A49D}" type="slidenum">
              <a:rPr lang="en-US" smtClean="0"/>
              <a:pPr/>
              <a:t>74</a:t>
            </a:fld>
            <a:endParaRPr lang="en-US" dirty="0"/>
          </a:p>
        </p:txBody>
      </p:sp>
      <p:sp>
        <p:nvSpPr>
          <p:cNvPr id="7171" name="Content Placeholder 2"/>
          <p:cNvSpPr>
            <a:spLocks noGrp="1"/>
          </p:cNvSpPr>
          <p:nvPr>
            <p:ph sz="quarter" idx="1"/>
          </p:nvPr>
        </p:nvSpPr>
        <p:spPr/>
        <p:txBody>
          <a:bodyPr/>
          <a:lstStyle/>
          <a:p>
            <a:pPr algn="l"/>
            <a:r>
              <a:rPr lang="en-US" altLang="en-US" b="0" dirty="0"/>
              <a:t>Community assessment includes examination of biological, psychological, and sociocultural influences of the environment that surrounds a specific group of people.</a:t>
            </a:r>
          </a:p>
          <a:p>
            <a:r>
              <a:rPr lang="en-US" b="1" dirty="0">
                <a:solidFill>
                  <a:srgbClr val="0070C0"/>
                </a:solidFill>
              </a:rPr>
              <a:t>Goals of Community Assessment:</a:t>
            </a:r>
            <a:r>
              <a:rPr lang="en-US" dirty="0"/>
              <a:t> </a:t>
            </a:r>
          </a:p>
          <a:p>
            <a:pPr lvl="1"/>
            <a:r>
              <a:rPr lang="en-US" dirty="0"/>
              <a:t>Community needs </a:t>
            </a:r>
          </a:p>
          <a:p>
            <a:pPr lvl="1"/>
            <a:r>
              <a:rPr lang="en-US" dirty="0"/>
              <a:t>Community strengths</a:t>
            </a:r>
          </a:p>
          <a:p>
            <a:pPr lvl="1"/>
            <a:r>
              <a:rPr lang="en-US" dirty="0"/>
              <a:t>Locating confirmation data to address a recognized community problem</a:t>
            </a:r>
          </a:p>
          <a:p>
            <a:pPr algn="l"/>
            <a:endParaRPr lang="en-US" altLang="en-US" b="0" dirty="0"/>
          </a:p>
        </p:txBody>
      </p:sp>
    </p:spTree>
    <p:extLst>
      <p:ext uri="{BB962C8B-B14F-4D97-AF65-F5344CB8AC3E}">
        <p14:creationId xmlns:p14="http://schemas.microsoft.com/office/powerpoint/2010/main" val="33263463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a:t>Data Sources</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75</a:t>
            </a:fld>
            <a:endParaRPr lang="en-GB"/>
          </a:p>
        </p:txBody>
      </p:sp>
      <p:sp>
        <p:nvSpPr>
          <p:cNvPr id="16387" name="Content Placeholder 2"/>
          <p:cNvSpPr>
            <a:spLocks noGrp="1"/>
          </p:cNvSpPr>
          <p:nvPr>
            <p:ph sz="quarter" idx="1"/>
          </p:nvPr>
        </p:nvSpPr>
        <p:spPr/>
        <p:txBody>
          <a:bodyPr>
            <a:normAutofit/>
          </a:bodyPr>
          <a:lstStyle/>
          <a:p>
            <a:r>
              <a:rPr lang="en-US" sz="2400" b="1" dirty="0">
                <a:solidFill>
                  <a:srgbClr val="0070C0"/>
                </a:solidFill>
              </a:rPr>
              <a:t>Health status indicators</a:t>
            </a:r>
          </a:p>
          <a:p>
            <a:r>
              <a:rPr lang="en-US" sz="2400" b="1" dirty="0">
                <a:solidFill>
                  <a:srgbClr val="0070C0"/>
                </a:solidFill>
              </a:rPr>
              <a:t>Secondary sources of data</a:t>
            </a:r>
          </a:p>
          <a:p>
            <a:pPr lvl="1"/>
            <a:r>
              <a:rPr lang="en-US" sz="2000" dirty="0"/>
              <a:t>Websites, printed materials</a:t>
            </a:r>
          </a:p>
          <a:p>
            <a:r>
              <a:rPr lang="en-US" sz="2400" b="1" dirty="0">
                <a:solidFill>
                  <a:srgbClr val="0070C0"/>
                </a:solidFill>
              </a:rPr>
              <a:t>Primary sources of data</a:t>
            </a:r>
          </a:p>
          <a:p>
            <a:pPr lvl="1"/>
            <a:r>
              <a:rPr lang="en-US" sz="2000" dirty="0"/>
              <a:t>Participant observation</a:t>
            </a:r>
          </a:p>
          <a:p>
            <a:pPr lvl="1"/>
            <a:r>
              <a:rPr lang="en-US" sz="2000" dirty="0"/>
              <a:t>Key informants</a:t>
            </a:r>
          </a:p>
          <a:p>
            <a:pPr lvl="1"/>
            <a:r>
              <a:rPr lang="en-US" sz="2000" dirty="0"/>
              <a:t>Focus group</a:t>
            </a:r>
          </a:p>
          <a:p>
            <a:pPr lvl="1"/>
            <a:r>
              <a:rPr lang="en-US" sz="2000" dirty="0" err="1"/>
              <a:t>Photovoice</a:t>
            </a:r>
            <a:endParaRPr lang="en-US" sz="2000" dirty="0"/>
          </a:p>
          <a:p>
            <a:pPr lvl="1"/>
            <a:r>
              <a:rPr lang="en-US" sz="2000" dirty="0"/>
              <a:t>Spatial data</a:t>
            </a:r>
          </a:p>
          <a:p>
            <a:pPr lvl="2"/>
            <a:r>
              <a:rPr lang="en-US" sz="1800" dirty="0"/>
              <a:t>Geographic information systems (GIS)</a:t>
            </a:r>
          </a:p>
          <a:p>
            <a:pPr lvl="1"/>
            <a:r>
              <a:rPr lang="en-US" sz="2000" dirty="0"/>
              <a:t>Using primary data</a:t>
            </a:r>
          </a:p>
        </p:txBody>
      </p:sp>
    </p:spTree>
    <p:extLst>
      <p:ext uri="{BB962C8B-B14F-4D97-AF65-F5344CB8AC3E}">
        <p14:creationId xmlns:p14="http://schemas.microsoft.com/office/powerpoint/2010/main" val="25049563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Windshield Survey</a:t>
            </a:r>
          </a:p>
        </p:txBody>
      </p:sp>
      <p:sp>
        <p:nvSpPr>
          <p:cNvPr id="3" name="Footer Placeholder 2"/>
          <p:cNvSpPr>
            <a:spLocks noGrp="1"/>
          </p:cNvSpPr>
          <p:nvPr>
            <p:ph type="ftr" sz="quarter" idx="11"/>
          </p:nvPr>
        </p:nvSpPr>
        <p:spPr>
          <a:xfrm>
            <a:off x="2590800" y="6356350"/>
            <a:ext cx="3962400" cy="365125"/>
          </a:xfrm>
          <a:prstGeom prst="rect">
            <a:avLst/>
          </a:prstGeom>
        </p:spPr>
        <p:txBody>
          <a:bodyPr/>
          <a:lstStyle/>
          <a:p>
            <a:r>
              <a:rPr lang="en-US" dirty="0"/>
              <a:t>Copyright © 2016 Wolters Kluwer • All Rights Reserved</a:t>
            </a:r>
          </a:p>
        </p:txBody>
      </p:sp>
      <p:sp>
        <p:nvSpPr>
          <p:cNvPr id="4" name="Slide Number Placeholder 3"/>
          <p:cNvSpPr>
            <a:spLocks noGrp="1"/>
          </p:cNvSpPr>
          <p:nvPr>
            <p:ph type="sldNum" sz="quarter" idx="12"/>
          </p:nvPr>
        </p:nvSpPr>
        <p:spPr>
          <a:xfrm>
            <a:off x="6553200" y="6356350"/>
            <a:ext cx="2133600" cy="365125"/>
          </a:xfrm>
        </p:spPr>
        <p:txBody>
          <a:bodyPr/>
          <a:lstStyle/>
          <a:p>
            <a:fld id="{2AE5C2BA-CDD3-CE49-886F-2F9EFE00A49D}" type="slidenum">
              <a:rPr lang="en-US" smtClean="0"/>
              <a:pPr/>
              <a:t>76</a:t>
            </a:fld>
            <a:endParaRPr lang="en-US" dirty="0"/>
          </a:p>
        </p:txBody>
      </p:sp>
      <p:sp>
        <p:nvSpPr>
          <p:cNvPr id="10243" name="Content Placeholder 2"/>
          <p:cNvSpPr>
            <a:spLocks noGrp="1"/>
          </p:cNvSpPr>
          <p:nvPr>
            <p:ph sz="quarter" idx="1"/>
          </p:nvPr>
        </p:nvSpPr>
        <p:spPr/>
        <p:txBody>
          <a:bodyPr/>
          <a:lstStyle/>
          <a:p>
            <a:pPr algn="l"/>
            <a:r>
              <a:rPr lang="en-US" altLang="en-US" b="0" dirty="0"/>
              <a:t>Observation of a community while driving a car or riding public transit to collect data for a community assessment</a:t>
            </a:r>
          </a:p>
          <a:p>
            <a:pPr algn="l"/>
            <a:r>
              <a:rPr lang="en-US" altLang="en-US" dirty="0"/>
              <a:t>Subject Data</a:t>
            </a:r>
            <a:endParaRPr lang="en-US" altLang="en-US" b="0" dirty="0"/>
          </a:p>
          <a:p>
            <a:endParaRPr lang="en-US" altLang="en-US" dirty="0"/>
          </a:p>
        </p:txBody>
      </p:sp>
    </p:spTree>
    <p:extLst>
      <p:ext uri="{BB962C8B-B14F-4D97-AF65-F5344CB8AC3E}">
        <p14:creationId xmlns:p14="http://schemas.microsoft.com/office/powerpoint/2010/main" val="42747180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t>Community as Partner</a:t>
            </a:r>
            <a:endParaRPr lang="en-US" dirty="0"/>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77</a:t>
            </a:fld>
            <a:endParaRPr lang="en-GB"/>
          </a:p>
        </p:txBody>
      </p:sp>
      <p:sp>
        <p:nvSpPr>
          <p:cNvPr id="18435" name="Content Placeholder 2"/>
          <p:cNvSpPr>
            <a:spLocks noGrp="1"/>
          </p:cNvSpPr>
          <p:nvPr>
            <p:ph sz="quarter" idx="1"/>
          </p:nvPr>
        </p:nvSpPr>
        <p:spPr/>
        <p:txBody>
          <a:bodyPr>
            <a:noAutofit/>
          </a:bodyPr>
          <a:lstStyle/>
          <a:p>
            <a:r>
              <a:rPr lang="en-US" sz="2400" dirty="0"/>
              <a:t>Based on </a:t>
            </a:r>
            <a:r>
              <a:rPr lang="en-US" sz="2400" b="1" dirty="0">
                <a:solidFill>
                  <a:srgbClr val="0070C0"/>
                </a:solidFill>
              </a:rPr>
              <a:t>nursing processes and theories</a:t>
            </a:r>
          </a:p>
          <a:p>
            <a:r>
              <a:rPr lang="en-US" sz="2400" dirty="0"/>
              <a:t>Emphasizes </a:t>
            </a:r>
            <a:r>
              <a:rPr lang="en-US" sz="2400" b="1" dirty="0">
                <a:solidFill>
                  <a:srgbClr val="FF3399"/>
                </a:solidFill>
              </a:rPr>
              <a:t>dynamic nature of community systems as integral</a:t>
            </a:r>
            <a:r>
              <a:rPr lang="en-US" sz="2400" dirty="0">
                <a:solidFill>
                  <a:srgbClr val="FF3399"/>
                </a:solidFill>
              </a:rPr>
              <a:t> </a:t>
            </a:r>
            <a:r>
              <a:rPr lang="en-US" sz="2400" dirty="0"/>
              <a:t>to health of residents</a:t>
            </a:r>
          </a:p>
          <a:p>
            <a:r>
              <a:rPr lang="en-US" sz="2400" b="1" dirty="0">
                <a:solidFill>
                  <a:srgbClr val="0070C0"/>
                </a:solidFill>
              </a:rPr>
              <a:t>Community subsystems </a:t>
            </a:r>
          </a:p>
          <a:p>
            <a:pPr lvl="1"/>
            <a:r>
              <a:rPr lang="en-US" sz="2000" dirty="0"/>
              <a:t>Physical environment</a:t>
            </a:r>
          </a:p>
          <a:p>
            <a:pPr lvl="1"/>
            <a:r>
              <a:rPr lang="en-US" sz="2000" dirty="0"/>
              <a:t>Health and social services</a:t>
            </a:r>
          </a:p>
          <a:p>
            <a:pPr lvl="1"/>
            <a:r>
              <a:rPr lang="en-US" sz="2000" dirty="0"/>
              <a:t>Economy</a:t>
            </a:r>
          </a:p>
          <a:p>
            <a:pPr lvl="1"/>
            <a:r>
              <a:rPr lang="en-US" sz="2000" dirty="0"/>
              <a:t>Transportation and safety</a:t>
            </a:r>
          </a:p>
          <a:p>
            <a:pPr lvl="1"/>
            <a:r>
              <a:rPr lang="en-US" sz="2000" dirty="0"/>
              <a:t>Politics and government</a:t>
            </a:r>
          </a:p>
          <a:p>
            <a:pPr lvl="1"/>
            <a:r>
              <a:rPr lang="en-US" sz="2000" dirty="0"/>
              <a:t>Communication</a:t>
            </a:r>
          </a:p>
          <a:p>
            <a:pPr lvl="1"/>
            <a:r>
              <a:rPr lang="en-US" sz="2000" dirty="0"/>
              <a:t>Education</a:t>
            </a:r>
          </a:p>
          <a:p>
            <a:pPr lvl="1"/>
            <a:r>
              <a:rPr lang="en-US" sz="2000" dirty="0"/>
              <a:t>Recreation</a:t>
            </a:r>
          </a:p>
        </p:txBody>
      </p:sp>
    </p:spTree>
    <p:extLst>
      <p:ext uri="{BB962C8B-B14F-4D97-AF65-F5344CB8AC3E}">
        <p14:creationId xmlns:p14="http://schemas.microsoft.com/office/powerpoint/2010/main" val="3805272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p:txBody>
          <a:bodyPr/>
          <a:lstStyle/>
          <a:p>
            <a:r>
              <a:rPr lang="en-US" dirty="0"/>
              <a:t>How to Conduct a Community Assessment</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78</a:t>
            </a:fld>
            <a:endParaRPr lang="en-GB"/>
          </a:p>
        </p:txBody>
      </p:sp>
      <p:sp>
        <p:nvSpPr>
          <p:cNvPr id="14339" name="Subtitle 4"/>
          <p:cNvSpPr>
            <a:spLocks noGrp="1"/>
          </p:cNvSpPr>
          <p:nvPr>
            <p:ph sz="quarter" idx="1"/>
          </p:nvPr>
        </p:nvSpPr>
        <p:spPr/>
        <p:txBody>
          <a:bodyPr/>
          <a:lstStyle/>
          <a:p>
            <a:r>
              <a:rPr lang="en-US" altLang="en-US" dirty="0"/>
              <a:t>Getting started</a:t>
            </a:r>
          </a:p>
          <a:p>
            <a:r>
              <a:rPr lang="en-US" altLang="en-US" dirty="0"/>
              <a:t>Windshield survey</a:t>
            </a:r>
          </a:p>
          <a:p>
            <a:r>
              <a:rPr lang="en-US" altLang="en-US" dirty="0"/>
              <a:t>Community “place” and “people” identified</a:t>
            </a:r>
          </a:p>
          <a:p>
            <a:r>
              <a:rPr lang="en-US" altLang="en-US" dirty="0"/>
              <a:t>The seven “A’s”</a:t>
            </a:r>
          </a:p>
          <a:p>
            <a:r>
              <a:rPr lang="en-US" altLang="en-US" dirty="0"/>
              <a:t>Data analysis</a:t>
            </a:r>
          </a:p>
          <a:p>
            <a:r>
              <a:rPr lang="en-US" altLang="en-US" dirty="0"/>
              <a:t>Nursing diagnosis</a:t>
            </a:r>
          </a:p>
          <a:p>
            <a:r>
              <a:rPr lang="en-US" altLang="en-US" dirty="0"/>
              <a:t>Program planning, implementation, and evaluation</a:t>
            </a:r>
          </a:p>
        </p:txBody>
      </p:sp>
    </p:spTree>
    <p:extLst>
      <p:ext uri="{BB962C8B-B14F-4D97-AF65-F5344CB8AC3E}">
        <p14:creationId xmlns:p14="http://schemas.microsoft.com/office/powerpoint/2010/main" val="1330817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a:t>Getting Started</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79</a:t>
            </a:fld>
            <a:endParaRPr lang="en-GB"/>
          </a:p>
        </p:txBody>
      </p:sp>
      <p:sp>
        <p:nvSpPr>
          <p:cNvPr id="19459" name="Content Placeholder 2"/>
          <p:cNvSpPr>
            <a:spLocks noGrp="1"/>
          </p:cNvSpPr>
          <p:nvPr>
            <p:ph sz="quarter" idx="1"/>
          </p:nvPr>
        </p:nvSpPr>
        <p:spPr/>
        <p:txBody>
          <a:bodyPr/>
          <a:lstStyle/>
          <a:p>
            <a:r>
              <a:rPr lang="en-US" dirty="0"/>
              <a:t>Identify one model to guide the assessment.</a:t>
            </a:r>
          </a:p>
          <a:p>
            <a:r>
              <a:rPr lang="en-US" dirty="0"/>
              <a:t>Visit and interact in the community.</a:t>
            </a:r>
          </a:p>
          <a:p>
            <a:r>
              <a:rPr lang="en-US" dirty="0"/>
              <a:t>Collect data about people, place, and function for a month or more to get a feel for the community.</a:t>
            </a:r>
          </a:p>
          <a:p>
            <a:r>
              <a:rPr lang="en-US" dirty="0"/>
              <a:t>Use community coalitions and inclusion of stakeholders.</a:t>
            </a:r>
          </a:p>
        </p:txBody>
      </p:sp>
    </p:spTree>
    <p:extLst>
      <p:ext uri="{BB962C8B-B14F-4D97-AF65-F5344CB8AC3E}">
        <p14:creationId xmlns:p14="http://schemas.microsoft.com/office/powerpoint/2010/main" val="18232298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Windshield Survey</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80</a:t>
            </a:fld>
            <a:endParaRPr lang="en-GB"/>
          </a:p>
        </p:txBody>
      </p:sp>
      <p:sp>
        <p:nvSpPr>
          <p:cNvPr id="20483" name="Content Placeholder 2"/>
          <p:cNvSpPr>
            <a:spLocks noGrp="1"/>
          </p:cNvSpPr>
          <p:nvPr>
            <p:ph sz="quarter" idx="1"/>
          </p:nvPr>
        </p:nvSpPr>
        <p:spPr/>
        <p:txBody>
          <a:bodyPr>
            <a:normAutofit/>
          </a:bodyPr>
          <a:lstStyle/>
          <a:p>
            <a:r>
              <a:rPr lang="en-US" b="1" dirty="0">
                <a:solidFill>
                  <a:srgbClr val="0070C0"/>
                </a:solidFill>
              </a:rPr>
              <a:t>A method of simple observation</a:t>
            </a:r>
          </a:p>
          <a:p>
            <a:pPr lvl="1"/>
            <a:r>
              <a:rPr lang="en-US" dirty="0"/>
              <a:t>Provides a </a:t>
            </a:r>
            <a:r>
              <a:rPr lang="en-US" dirty="0">
                <a:solidFill>
                  <a:srgbClr val="0070C0"/>
                </a:solidFill>
              </a:rPr>
              <a:t>quick overview </a:t>
            </a:r>
            <a:r>
              <a:rPr lang="en-US" dirty="0"/>
              <a:t>of the community</a:t>
            </a:r>
          </a:p>
          <a:p>
            <a:pPr lvl="1"/>
            <a:r>
              <a:rPr lang="en-US" dirty="0"/>
              <a:t>Provides first step in </a:t>
            </a:r>
            <a:r>
              <a:rPr lang="en-US" dirty="0">
                <a:solidFill>
                  <a:srgbClr val="0070C0"/>
                </a:solidFill>
              </a:rPr>
              <a:t>generating data to identify community trends</a:t>
            </a:r>
            <a:r>
              <a:rPr lang="en-US" dirty="0"/>
              <a:t>, stability, and changes</a:t>
            </a:r>
          </a:p>
          <a:p>
            <a:pPr lvl="1"/>
            <a:r>
              <a:rPr lang="en-US" dirty="0"/>
              <a:t>Can observe </a:t>
            </a:r>
            <a:r>
              <a:rPr lang="en-US" dirty="0">
                <a:solidFill>
                  <a:srgbClr val="0070C0"/>
                </a:solidFill>
              </a:rPr>
              <a:t>many dimensions of community life </a:t>
            </a:r>
            <a:r>
              <a:rPr lang="en-US" dirty="0"/>
              <a:t>through the windshield, but walking the streets also provides information</a:t>
            </a:r>
          </a:p>
          <a:p>
            <a:r>
              <a:rPr lang="en-US" b="1" dirty="0">
                <a:solidFill>
                  <a:srgbClr val="0070C0"/>
                </a:solidFill>
              </a:rPr>
              <a:t>Things to observe </a:t>
            </a:r>
          </a:p>
          <a:p>
            <a:pPr lvl="1"/>
            <a:r>
              <a:rPr lang="en-US" dirty="0"/>
              <a:t>Common characteristics of people, neighborhood gathering places, rhythm of community life, housing quality, geographic boundaries</a:t>
            </a:r>
          </a:p>
        </p:txBody>
      </p:sp>
    </p:spTree>
    <p:extLst>
      <p:ext uri="{BB962C8B-B14F-4D97-AF65-F5344CB8AC3E}">
        <p14:creationId xmlns:p14="http://schemas.microsoft.com/office/powerpoint/2010/main" val="27939888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74638"/>
            <a:ext cx="8229600" cy="792162"/>
          </a:xfrm>
        </p:spPr>
        <p:txBody>
          <a:bodyPr/>
          <a:lstStyle/>
          <a:p>
            <a:r>
              <a:rPr lang="en-US" altLang="en-US" dirty="0"/>
              <a:t>Community “Place” and “People” Identified</a:t>
            </a:r>
          </a:p>
        </p:txBody>
      </p:sp>
      <p:sp>
        <p:nvSpPr>
          <p:cNvPr id="21507" name="Content Placeholder 2"/>
          <p:cNvSpPr>
            <a:spLocks noGrp="1"/>
          </p:cNvSpPr>
          <p:nvPr>
            <p:ph sz="half" idx="1"/>
          </p:nvPr>
        </p:nvSpPr>
        <p:spPr>
          <a:xfrm>
            <a:off x="457201" y="1752600"/>
            <a:ext cx="3048000" cy="4343400"/>
          </a:xfrm>
        </p:spPr>
        <p:txBody>
          <a:bodyPr/>
          <a:lstStyle/>
          <a:p>
            <a:r>
              <a:rPr lang="en-US" dirty="0"/>
              <a:t>Place</a:t>
            </a:r>
          </a:p>
          <a:p>
            <a:pPr lvl="1"/>
            <a:r>
              <a:rPr lang="en-US" dirty="0"/>
              <a:t>Boundaries</a:t>
            </a:r>
          </a:p>
          <a:p>
            <a:pPr lvl="1"/>
            <a:r>
              <a:rPr lang="en-US" dirty="0"/>
              <a:t>Environment</a:t>
            </a:r>
          </a:p>
          <a:p>
            <a:pPr lvl="1"/>
            <a:r>
              <a:rPr lang="en-US" dirty="0"/>
              <a:t>Size</a:t>
            </a:r>
          </a:p>
          <a:p>
            <a:pPr lvl="1"/>
            <a:r>
              <a:rPr lang="en-US" dirty="0"/>
              <a:t>Climate</a:t>
            </a:r>
          </a:p>
          <a:p>
            <a:pPr lvl="1"/>
            <a:r>
              <a:rPr lang="en-US" dirty="0"/>
              <a:t>History</a:t>
            </a:r>
          </a:p>
          <a:p>
            <a:pPr lvl="1"/>
            <a:r>
              <a:rPr lang="en-US" dirty="0"/>
              <a:t>Population</a:t>
            </a:r>
          </a:p>
        </p:txBody>
      </p:sp>
      <p:sp>
        <p:nvSpPr>
          <p:cNvPr id="26" name="Content Placeholder 25"/>
          <p:cNvSpPr>
            <a:spLocks noGrp="1"/>
          </p:cNvSpPr>
          <p:nvPr>
            <p:ph sz="half" idx="12"/>
          </p:nvPr>
        </p:nvSpPr>
        <p:spPr>
          <a:xfrm>
            <a:off x="3352800" y="1676400"/>
            <a:ext cx="5181599" cy="4454525"/>
          </a:xfrm>
        </p:spPr>
        <p:txBody>
          <a:bodyPr>
            <a:normAutofit lnSpcReduction="10000"/>
          </a:bodyPr>
          <a:lstStyle/>
          <a:p>
            <a:pPr marL="514350" indent="-514350" eaLnBrk="1" hangingPunct="1">
              <a:defRPr/>
            </a:pPr>
            <a:r>
              <a:rPr lang="en-US" dirty="0"/>
              <a:t>People</a:t>
            </a:r>
          </a:p>
          <a:p>
            <a:pPr marL="914400" lvl="1" indent="-457200" eaLnBrk="1" hangingPunct="1">
              <a:defRPr/>
            </a:pPr>
            <a:r>
              <a:rPr lang="en-US" dirty="0"/>
              <a:t>Size and density of population</a:t>
            </a:r>
          </a:p>
          <a:p>
            <a:pPr marL="914400" lvl="1" indent="-457200" eaLnBrk="1" hangingPunct="1">
              <a:defRPr/>
            </a:pPr>
            <a:r>
              <a:rPr lang="en-US" dirty="0"/>
              <a:t>Demographic structure</a:t>
            </a:r>
          </a:p>
          <a:p>
            <a:pPr marL="914400" lvl="1" indent="-457200" eaLnBrk="1" hangingPunct="1">
              <a:defRPr/>
            </a:pPr>
            <a:r>
              <a:rPr lang="en-US" dirty="0"/>
              <a:t>Educational attainment</a:t>
            </a:r>
          </a:p>
          <a:p>
            <a:pPr marL="914400" lvl="1" indent="-457200" eaLnBrk="1" hangingPunct="1">
              <a:defRPr/>
            </a:pPr>
            <a:r>
              <a:rPr lang="en-US" dirty="0"/>
              <a:t>Informal and formal groups</a:t>
            </a:r>
          </a:p>
          <a:p>
            <a:pPr marL="914400" lvl="1" indent="-457200" eaLnBrk="1" hangingPunct="1">
              <a:defRPr/>
            </a:pPr>
            <a:r>
              <a:rPr lang="en-US" dirty="0"/>
              <a:t>Linking structures</a:t>
            </a:r>
          </a:p>
          <a:p>
            <a:pPr marL="1371600" lvl="2" indent="-457200" eaLnBrk="1" hangingPunct="1">
              <a:defRPr/>
            </a:pPr>
            <a:r>
              <a:rPr lang="en-US" dirty="0"/>
              <a:t>Schools, neighborhood associations, civic clubs</a:t>
            </a:r>
          </a:p>
          <a:p>
            <a:pPr marL="914400" lvl="1" indent="-457200" eaLnBrk="1" hangingPunct="1">
              <a:defRPr/>
            </a:pPr>
            <a:r>
              <a:rPr lang="en-US" dirty="0"/>
              <a:t>Values and beliefs</a:t>
            </a:r>
          </a:p>
          <a:p>
            <a:pPr marL="1371600" lvl="2" indent="-457200" eaLnBrk="1" hangingPunct="1">
              <a:defRPr/>
            </a:pPr>
            <a:r>
              <a:rPr lang="en-US" dirty="0"/>
              <a:t>Churches, synagogues, mosques, political affiliations</a:t>
            </a:r>
          </a:p>
          <a:p>
            <a:endParaRPr lang="en-US" dirty="0"/>
          </a:p>
        </p:txBody>
      </p:sp>
      <p:sp>
        <p:nvSpPr>
          <p:cNvPr id="7" name="Slide Number Placeholder 6"/>
          <p:cNvSpPr>
            <a:spLocks noGrp="1"/>
          </p:cNvSpPr>
          <p:nvPr>
            <p:ph type="sldNum" sz="quarter" idx="13"/>
          </p:nvPr>
        </p:nvSpPr>
        <p:spPr/>
        <p:txBody>
          <a:bodyPr/>
          <a:lstStyle/>
          <a:p>
            <a:r>
              <a:rPr lang="en-GB"/>
              <a:t> </a:t>
            </a:r>
            <a:fld id="{75A97252-8F22-4AFE-A7EB-16C9F2148AD1}" type="slidenum">
              <a:rPr lang="en-GB" smtClean="0"/>
              <a:pPr/>
              <a:t>81</a:t>
            </a:fld>
            <a:endParaRPr lang="en-GB"/>
          </a:p>
        </p:txBody>
      </p:sp>
      <p:sp>
        <p:nvSpPr>
          <p:cNvPr id="8" name="Footer Placeholder 7"/>
          <p:cNvSpPr>
            <a:spLocks noGrp="1"/>
          </p:cNvSpPr>
          <p:nvPr>
            <p:ph type="ftr" sz="quarter" idx="14"/>
          </p:nvPr>
        </p:nvSpPr>
        <p:spPr/>
        <p:txBody>
          <a:bodyPr/>
          <a:lstStyle/>
          <a:p>
            <a:r>
              <a:rPr lang="en-US"/>
              <a:t>Copyright © 2016 by Elsevier Inc.</a:t>
            </a:r>
            <a:endParaRPr lang="en-US" dirty="0"/>
          </a:p>
        </p:txBody>
      </p:sp>
    </p:spTree>
    <p:extLst>
      <p:ext uri="{BB962C8B-B14F-4D97-AF65-F5344CB8AC3E}">
        <p14:creationId xmlns:p14="http://schemas.microsoft.com/office/powerpoint/2010/main" val="1121843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t>The Seven “A’s”</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82</a:t>
            </a:fld>
            <a:endParaRPr lang="en-GB"/>
          </a:p>
        </p:txBody>
      </p:sp>
      <p:sp>
        <p:nvSpPr>
          <p:cNvPr id="22531" name="Content Placeholder 2"/>
          <p:cNvSpPr>
            <a:spLocks noGrp="1"/>
          </p:cNvSpPr>
          <p:nvPr>
            <p:ph sz="quarter" idx="1"/>
          </p:nvPr>
        </p:nvSpPr>
        <p:spPr/>
        <p:txBody>
          <a:bodyPr/>
          <a:lstStyle/>
          <a:p>
            <a:r>
              <a:rPr lang="en-US" dirty="0"/>
              <a:t>Awareness</a:t>
            </a:r>
          </a:p>
          <a:p>
            <a:r>
              <a:rPr lang="en-US" dirty="0"/>
              <a:t>Access</a:t>
            </a:r>
          </a:p>
          <a:p>
            <a:r>
              <a:rPr lang="en-US" dirty="0"/>
              <a:t>Availability</a:t>
            </a:r>
          </a:p>
          <a:p>
            <a:r>
              <a:rPr lang="en-US" dirty="0"/>
              <a:t>Affordability</a:t>
            </a:r>
          </a:p>
          <a:p>
            <a:r>
              <a:rPr lang="en-US" dirty="0"/>
              <a:t>Acceptability</a:t>
            </a:r>
          </a:p>
          <a:p>
            <a:r>
              <a:rPr lang="en-US" dirty="0"/>
              <a:t>Appropriateness</a:t>
            </a:r>
          </a:p>
          <a:p>
            <a:r>
              <a:rPr lang="en-US" dirty="0"/>
              <a:t>Adequacy</a:t>
            </a:r>
          </a:p>
        </p:txBody>
      </p:sp>
    </p:spTree>
    <p:extLst>
      <p:ext uri="{BB962C8B-B14F-4D97-AF65-F5344CB8AC3E}">
        <p14:creationId xmlns:p14="http://schemas.microsoft.com/office/powerpoint/2010/main" val="5489940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01752" y="228600"/>
            <a:ext cx="8534400" cy="914400"/>
          </a:xfrm>
        </p:spPr>
        <p:txBody>
          <a:bodyPr>
            <a:normAutofit fontScale="90000"/>
          </a:bodyPr>
          <a:lstStyle/>
          <a:p>
            <a:r>
              <a:rPr lang="en-US" dirty="0"/>
              <a:t>Program Planning, Implementation, and Evaluation</a:t>
            </a:r>
          </a:p>
        </p:txBody>
      </p:sp>
      <p:sp>
        <p:nvSpPr>
          <p:cNvPr id="7" name="Footer Placeholder 6"/>
          <p:cNvSpPr>
            <a:spLocks noGrp="1"/>
          </p:cNvSpPr>
          <p:nvPr>
            <p:ph type="ftr" sz="quarter" idx="11"/>
          </p:nvPr>
        </p:nvSpPr>
        <p:spPr/>
        <p:txBody>
          <a:bodyPr/>
          <a:lstStyle/>
          <a:p>
            <a:pPr>
              <a:defRPr/>
            </a:pPr>
            <a:r>
              <a:rPr lang="en-US"/>
              <a:t>Copyright © 2016 by Elsevier Inc.</a:t>
            </a:r>
            <a:endParaRPr lang="en-US" dirty="0"/>
          </a:p>
        </p:txBody>
      </p:sp>
      <p:sp>
        <p:nvSpPr>
          <p:cNvPr id="6" name="Slide Number Placeholder 5"/>
          <p:cNvSpPr>
            <a:spLocks noGrp="1"/>
          </p:cNvSpPr>
          <p:nvPr>
            <p:ph type="sldNum" sz="quarter" idx="12"/>
          </p:nvPr>
        </p:nvSpPr>
        <p:spPr/>
        <p:txBody>
          <a:bodyPr/>
          <a:lstStyle/>
          <a:p>
            <a:pPr>
              <a:defRPr/>
            </a:pPr>
            <a:r>
              <a:rPr lang="en-GB"/>
              <a:t> </a:t>
            </a:r>
            <a:fld id="{75A97252-8F22-4AFE-A7EB-16C9F2148AD1}" type="slidenum">
              <a:rPr lang="en-GB" smtClean="0"/>
              <a:pPr>
                <a:defRPr/>
              </a:pPr>
              <a:t>83</a:t>
            </a:fld>
            <a:endParaRPr lang="en-GB"/>
          </a:p>
        </p:txBody>
      </p:sp>
      <p:sp>
        <p:nvSpPr>
          <p:cNvPr id="25603" name="Content Placeholder 2"/>
          <p:cNvSpPr>
            <a:spLocks noGrp="1"/>
          </p:cNvSpPr>
          <p:nvPr>
            <p:ph sz="quarter" idx="1"/>
          </p:nvPr>
        </p:nvSpPr>
        <p:spPr/>
        <p:txBody>
          <a:bodyPr>
            <a:normAutofit/>
          </a:bodyPr>
          <a:lstStyle/>
          <a:p>
            <a:r>
              <a:rPr lang="en-US" b="1" dirty="0">
                <a:solidFill>
                  <a:srgbClr val="0070C0"/>
                </a:solidFill>
              </a:rPr>
              <a:t>Planning</a:t>
            </a:r>
          </a:p>
          <a:p>
            <a:pPr lvl="1"/>
            <a:r>
              <a:rPr lang="en-US" dirty="0"/>
              <a:t>Analyzing and establishing priorities among health problems identified through nursing diagnosis</a:t>
            </a:r>
          </a:p>
          <a:p>
            <a:pPr lvl="1"/>
            <a:r>
              <a:rPr lang="en-US" dirty="0"/>
              <a:t>Establishing goals and objectives</a:t>
            </a:r>
          </a:p>
          <a:p>
            <a:pPr lvl="1"/>
            <a:r>
              <a:rPr lang="en-US" dirty="0"/>
              <a:t>Identifying activities to accomplish objectives</a:t>
            </a:r>
          </a:p>
          <a:p>
            <a:r>
              <a:rPr lang="en-US" b="1" dirty="0">
                <a:solidFill>
                  <a:srgbClr val="0070C0"/>
                </a:solidFill>
              </a:rPr>
              <a:t>Implementation</a:t>
            </a:r>
          </a:p>
          <a:p>
            <a:pPr lvl="1"/>
            <a:r>
              <a:rPr lang="en-US" dirty="0"/>
              <a:t>Enacting the plan for improved community health using identified goals and objectives</a:t>
            </a:r>
          </a:p>
          <a:p>
            <a:r>
              <a:rPr lang="en-US" dirty="0"/>
              <a:t> </a:t>
            </a:r>
            <a:r>
              <a:rPr lang="en-US" b="1" dirty="0">
                <a:solidFill>
                  <a:srgbClr val="0070C0"/>
                </a:solidFill>
              </a:rPr>
              <a:t>Evaluation</a:t>
            </a:r>
          </a:p>
          <a:p>
            <a:pPr lvl="1"/>
            <a:r>
              <a:rPr lang="en-US" dirty="0"/>
              <a:t>Measuring the success of the program and determining community satisfaction with outcomes</a:t>
            </a:r>
          </a:p>
          <a:p>
            <a:endParaRPr lang="en-US" dirty="0"/>
          </a:p>
        </p:txBody>
      </p:sp>
    </p:spTree>
    <p:extLst>
      <p:ext uri="{BB962C8B-B14F-4D97-AF65-F5344CB8AC3E}">
        <p14:creationId xmlns:p14="http://schemas.microsoft.com/office/powerpoint/2010/main" val="228890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9546-A686-4EC6-9F0A-D449A75D82D7}"/>
              </a:ext>
            </a:extLst>
          </p:cNvPr>
          <p:cNvSpPr>
            <a:spLocks noGrp="1"/>
          </p:cNvSpPr>
          <p:nvPr>
            <p:ph type="title"/>
          </p:nvPr>
        </p:nvSpPr>
        <p:spPr/>
        <p:txBody>
          <a:bodyPr/>
          <a:lstStyle/>
          <a:p>
            <a:r>
              <a:rPr lang="en-US" dirty="0"/>
              <a:t>Homework</a:t>
            </a:r>
          </a:p>
        </p:txBody>
      </p:sp>
      <p:sp>
        <p:nvSpPr>
          <p:cNvPr id="3" name="Footer Placeholder 2">
            <a:extLst>
              <a:ext uri="{FF2B5EF4-FFF2-40B4-BE49-F238E27FC236}">
                <a16:creationId xmlns:a16="http://schemas.microsoft.com/office/drawing/2014/main" id="{7D6B7F50-9318-4069-B59A-B190808FEA10}"/>
              </a:ext>
            </a:extLst>
          </p:cNvPr>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a:extLst>
              <a:ext uri="{FF2B5EF4-FFF2-40B4-BE49-F238E27FC236}">
                <a16:creationId xmlns:a16="http://schemas.microsoft.com/office/drawing/2014/main" id="{757903FF-9B40-4847-A72D-1E650BB467FE}"/>
              </a:ext>
            </a:extLst>
          </p:cNvPr>
          <p:cNvSpPr>
            <a:spLocks noGrp="1"/>
          </p:cNvSpPr>
          <p:nvPr>
            <p:ph type="sldNum" sz="quarter" idx="12"/>
          </p:nvPr>
        </p:nvSpPr>
        <p:spPr/>
        <p:txBody>
          <a:bodyPr/>
          <a:lstStyle/>
          <a:p>
            <a:pPr>
              <a:defRPr/>
            </a:pPr>
            <a:r>
              <a:rPr lang="en-GB"/>
              <a:t> </a:t>
            </a:r>
            <a:fld id="{4E6C65C9-8AC5-4D56-B66C-DDD83D296B90}" type="slidenum">
              <a:rPr lang="en-GB" smtClean="0"/>
              <a:pPr>
                <a:defRPr/>
              </a:pPr>
              <a:t>84</a:t>
            </a:fld>
            <a:endParaRPr lang="en-GB" dirty="0"/>
          </a:p>
        </p:txBody>
      </p:sp>
      <p:sp>
        <p:nvSpPr>
          <p:cNvPr id="5" name="Content Placeholder 4">
            <a:extLst>
              <a:ext uri="{FF2B5EF4-FFF2-40B4-BE49-F238E27FC236}">
                <a16:creationId xmlns:a16="http://schemas.microsoft.com/office/drawing/2014/main" id="{5297730F-06EC-47E5-BAEB-93B462915706}"/>
              </a:ext>
            </a:extLst>
          </p:cNvPr>
          <p:cNvSpPr>
            <a:spLocks noGrp="1"/>
          </p:cNvSpPr>
          <p:nvPr>
            <p:ph sz="quarter" idx="1"/>
          </p:nvPr>
        </p:nvSpPr>
        <p:spPr/>
        <p:txBody>
          <a:bodyPr/>
          <a:lstStyle/>
          <a:p>
            <a:endParaRPr lang="en-US" dirty="0"/>
          </a:p>
          <a:p>
            <a:pPr marL="274320" lvl="1">
              <a:buClr>
                <a:schemeClr val="accent1"/>
              </a:buClr>
              <a:buSzPct val="85000"/>
              <a:buFont typeface="Wingdings 2"/>
              <a:buChar char=""/>
            </a:pPr>
            <a:r>
              <a:rPr lang="en-US" u="sng" dirty="0">
                <a:hlinkClick r:id="rId2"/>
              </a:rPr>
              <a:t>https://www.ted.com/talks/sue_desmond_hellmann_a_smarter_more_precise_way_to_think_about_public_health#t-114881</a:t>
            </a:r>
            <a:endParaRPr lang="en-US" dirty="0"/>
          </a:p>
          <a:p>
            <a:endParaRPr lang="en-US" dirty="0"/>
          </a:p>
        </p:txBody>
      </p:sp>
    </p:spTree>
    <p:extLst>
      <p:ext uri="{BB962C8B-B14F-4D97-AF65-F5344CB8AC3E}">
        <p14:creationId xmlns:p14="http://schemas.microsoft.com/office/powerpoint/2010/main" val="274837844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A22F1-9BC3-4A07-99CB-2CBC0C1FCEC8}"/>
              </a:ext>
            </a:extLst>
          </p:cNvPr>
          <p:cNvSpPr>
            <a:spLocks noGrp="1"/>
          </p:cNvSpPr>
          <p:nvPr>
            <p:ph type="title"/>
          </p:nvPr>
        </p:nvSpPr>
        <p:spPr/>
        <p:txBody>
          <a:bodyPr/>
          <a:lstStyle/>
          <a:p>
            <a:r>
              <a:rPr lang="en-US" dirty="0"/>
              <a:t>Study Guide for Quiz 1</a:t>
            </a:r>
          </a:p>
        </p:txBody>
      </p:sp>
      <p:sp>
        <p:nvSpPr>
          <p:cNvPr id="3" name="Footer Placeholder 2">
            <a:extLst>
              <a:ext uri="{FF2B5EF4-FFF2-40B4-BE49-F238E27FC236}">
                <a16:creationId xmlns:a16="http://schemas.microsoft.com/office/drawing/2014/main" id="{992098C2-BFBE-42E6-B01F-DBB96055B7B4}"/>
              </a:ext>
            </a:extLst>
          </p:cNvPr>
          <p:cNvSpPr>
            <a:spLocks noGrp="1"/>
          </p:cNvSpPr>
          <p:nvPr>
            <p:ph type="ftr" sz="quarter" idx="11"/>
          </p:nvPr>
        </p:nvSpPr>
        <p:spPr/>
        <p:txBody>
          <a:bodyPr/>
          <a:lstStyle/>
          <a:p>
            <a:pPr>
              <a:defRPr/>
            </a:pPr>
            <a:r>
              <a:rPr lang="en-US"/>
              <a:t>Copyright © 2016 by Elsevier Inc.</a:t>
            </a:r>
            <a:endParaRPr lang="en-US" dirty="0"/>
          </a:p>
        </p:txBody>
      </p:sp>
      <p:sp>
        <p:nvSpPr>
          <p:cNvPr id="4" name="Slide Number Placeholder 3">
            <a:extLst>
              <a:ext uri="{FF2B5EF4-FFF2-40B4-BE49-F238E27FC236}">
                <a16:creationId xmlns:a16="http://schemas.microsoft.com/office/drawing/2014/main" id="{2CE3F8FB-1EA2-4D2B-ABDB-F77F2613F594}"/>
              </a:ext>
            </a:extLst>
          </p:cNvPr>
          <p:cNvSpPr>
            <a:spLocks noGrp="1"/>
          </p:cNvSpPr>
          <p:nvPr>
            <p:ph type="sldNum" sz="quarter" idx="12"/>
          </p:nvPr>
        </p:nvSpPr>
        <p:spPr>
          <a:xfrm>
            <a:off x="4361688" y="758952"/>
            <a:ext cx="743712" cy="708745"/>
          </a:xfrm>
        </p:spPr>
        <p:txBody>
          <a:bodyPr/>
          <a:lstStyle/>
          <a:p>
            <a:pPr>
              <a:defRPr/>
            </a:pPr>
            <a:r>
              <a:rPr lang="en-GB" dirty="0"/>
              <a:t> </a:t>
            </a:r>
            <a:fld id="{4E6C65C9-8AC5-4D56-B66C-DDD83D296B90}" type="slidenum">
              <a:rPr lang="en-GB" smtClean="0"/>
              <a:pPr>
                <a:defRPr/>
              </a:pPr>
              <a:t>85</a:t>
            </a:fld>
            <a:endParaRPr lang="en-GB" dirty="0"/>
          </a:p>
        </p:txBody>
      </p:sp>
      <p:sp>
        <p:nvSpPr>
          <p:cNvPr id="5" name="Content Placeholder 4">
            <a:extLst>
              <a:ext uri="{FF2B5EF4-FFF2-40B4-BE49-F238E27FC236}">
                <a16:creationId xmlns:a16="http://schemas.microsoft.com/office/drawing/2014/main" id="{6058DA23-707B-40AC-B45B-0AD166552FF9}"/>
              </a:ext>
            </a:extLst>
          </p:cNvPr>
          <p:cNvSpPr>
            <a:spLocks noGrp="1"/>
          </p:cNvSpPr>
          <p:nvPr>
            <p:ph sz="quarter" idx="1"/>
          </p:nvPr>
        </p:nvSpPr>
        <p:spPr/>
        <p:txBody>
          <a:bodyPr>
            <a:normAutofit fontScale="92500" lnSpcReduction="20000"/>
          </a:bodyPr>
          <a:lstStyle/>
          <a:p>
            <a:r>
              <a:rPr lang="en-US" dirty="0"/>
              <a:t>Diabetes Type 1 &amp; 2</a:t>
            </a:r>
          </a:p>
          <a:p>
            <a:r>
              <a:rPr lang="en-US" dirty="0"/>
              <a:t>Causes of Hypertension</a:t>
            </a:r>
          </a:p>
          <a:p>
            <a:r>
              <a:rPr lang="en-US" dirty="0"/>
              <a:t>Determinants of health</a:t>
            </a:r>
          </a:p>
          <a:p>
            <a:r>
              <a:rPr lang="en-US" dirty="0"/>
              <a:t>Med math</a:t>
            </a:r>
          </a:p>
          <a:p>
            <a:r>
              <a:rPr lang="en-US" dirty="0"/>
              <a:t>Calculating BMI</a:t>
            </a:r>
          </a:p>
          <a:p>
            <a:r>
              <a:rPr lang="en-US" dirty="0"/>
              <a:t>Healthy people 2020 goals</a:t>
            </a:r>
          </a:p>
          <a:p>
            <a:r>
              <a:rPr lang="en-US" dirty="0"/>
              <a:t>Community assessment</a:t>
            </a:r>
          </a:p>
          <a:p>
            <a:r>
              <a:rPr lang="en-US" dirty="0"/>
              <a:t>Nurse’s role in community health</a:t>
            </a:r>
          </a:p>
          <a:p>
            <a:r>
              <a:rPr lang="en-US" dirty="0"/>
              <a:t>History of Public health nursing</a:t>
            </a:r>
          </a:p>
          <a:p>
            <a:r>
              <a:rPr lang="en-US" dirty="0"/>
              <a:t>Essential Public health functions</a:t>
            </a:r>
          </a:p>
          <a:p>
            <a:r>
              <a:rPr lang="en-US" dirty="0"/>
              <a:t>Community oriented vs population oriented</a:t>
            </a:r>
          </a:p>
          <a:p>
            <a:endParaRPr lang="en-US" dirty="0"/>
          </a:p>
          <a:p>
            <a:endParaRPr lang="en-US" dirty="0"/>
          </a:p>
        </p:txBody>
      </p:sp>
    </p:spTree>
    <p:extLst>
      <p:ext uri="{BB962C8B-B14F-4D97-AF65-F5344CB8AC3E}">
        <p14:creationId xmlns:p14="http://schemas.microsoft.com/office/powerpoint/2010/main" val="69718481"/>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5746</TotalTime>
  <Words>6302</Words>
  <Application>Microsoft Office PowerPoint</Application>
  <PresentationFormat>On-screen Show (4:3)</PresentationFormat>
  <Paragraphs>896</Paragraphs>
  <Slides>85</Slides>
  <Notes>71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85</vt:i4>
      </vt:variant>
    </vt:vector>
  </HeadingPairs>
  <TitlesOfParts>
    <vt:vector size="97" baseType="lpstr">
      <vt:lpstr>ＭＳ Ｐゴシック</vt:lpstr>
      <vt:lpstr>ＭＳ Ｐ明朝</vt:lpstr>
      <vt:lpstr>Arial</vt:lpstr>
      <vt:lpstr>Calibri</vt:lpstr>
      <vt:lpstr>Georgia</vt:lpstr>
      <vt:lpstr>Times New Roman</vt:lpstr>
      <vt:lpstr>Trebuchet MS</vt:lpstr>
      <vt:lpstr>Wingdings</vt:lpstr>
      <vt:lpstr>Wingdings 2</vt:lpstr>
      <vt:lpstr>Wingdings 3</vt:lpstr>
      <vt:lpstr>Office Theme</vt:lpstr>
      <vt:lpstr>Civic</vt:lpstr>
      <vt:lpstr>Public Health Nursing Nurs 340</vt:lpstr>
      <vt:lpstr>Class Rules</vt:lpstr>
      <vt:lpstr>Syllabus</vt:lpstr>
      <vt:lpstr>HOMEWORK</vt:lpstr>
      <vt:lpstr>Vulnerable Population Poster Board Presentation Week 8</vt:lpstr>
      <vt:lpstr> Who are we as nurses??</vt:lpstr>
      <vt:lpstr> Chapter 1 </vt:lpstr>
      <vt:lpstr>Objectives</vt:lpstr>
      <vt:lpstr>Objectives (Cont.)</vt:lpstr>
      <vt:lpstr>  Definition of Health</vt:lpstr>
      <vt:lpstr>Introduction</vt:lpstr>
      <vt:lpstr>Introduction (Cont.)</vt:lpstr>
      <vt:lpstr>Importance of Public Health</vt:lpstr>
      <vt:lpstr>Healthcare Changes in the 21st Century</vt:lpstr>
      <vt:lpstr>Public Health Practice</vt:lpstr>
      <vt:lpstr>Affordable Care Act</vt:lpstr>
      <vt:lpstr> Public Health in America </vt:lpstr>
      <vt:lpstr>CDC 2017</vt:lpstr>
      <vt:lpstr>Definitions in Public Health</vt:lpstr>
      <vt:lpstr>PHN Specialty</vt:lpstr>
      <vt:lpstr>Essential Areas for the Preparation of a PHN Specialist (Box 1-3)</vt:lpstr>
      <vt:lpstr>Education for PHN</vt:lpstr>
      <vt:lpstr>Definitions of  Population-Focused Practice</vt:lpstr>
      <vt:lpstr>Population-Focused Practice Versus Individual-Focused Practice</vt:lpstr>
      <vt:lpstr>Levels of Prevention</vt:lpstr>
      <vt:lpstr>Levels of Prevention</vt:lpstr>
      <vt:lpstr>PHN Specialists and Core PH Functions: Assessment</vt:lpstr>
      <vt:lpstr>PHN Specialists and Core PH Functions: Policy Development</vt:lpstr>
      <vt:lpstr>PHN Specialists and Core PH Functions: Assurance</vt:lpstr>
      <vt:lpstr>PHN and Community Health Nursing Versus Community-Based Nursing</vt:lpstr>
      <vt:lpstr>Reasons for Focus on Free-Living Clients</vt:lpstr>
      <vt:lpstr>PHNs: Two Major Groups </vt:lpstr>
      <vt:lpstr>  Chapter 2  (Audio Power point on blackboard)</vt:lpstr>
      <vt:lpstr> Chapter 3 </vt:lpstr>
      <vt:lpstr>Objectives</vt:lpstr>
      <vt:lpstr>Objectives (Cont.)</vt:lpstr>
      <vt:lpstr>Importance of Understanding How Public Health Systems Are Organized</vt:lpstr>
      <vt:lpstr>Challenges for the Future</vt:lpstr>
      <vt:lpstr>Forces Stimulating Change in the Demand for Health Care </vt:lpstr>
      <vt:lpstr>Demographic Trends</vt:lpstr>
      <vt:lpstr>Social and Economic Trends</vt:lpstr>
      <vt:lpstr>Health Workforce Trends</vt:lpstr>
      <vt:lpstr>Technological Trends</vt:lpstr>
      <vt:lpstr>Disparities in the U.S. Health Care Systems</vt:lpstr>
      <vt:lpstr>Disparities in the U.S. Health Care Systems</vt:lpstr>
      <vt:lpstr>Disparities in the U.S. Health Care Systems</vt:lpstr>
      <vt:lpstr>Organization of the Health Care System</vt:lpstr>
      <vt:lpstr>Primary Care</vt:lpstr>
      <vt:lpstr>Public Health System</vt:lpstr>
      <vt:lpstr>National and International Public Health Systems</vt:lpstr>
      <vt:lpstr>Public Health Commitments to the World: </vt:lpstr>
      <vt:lpstr>Governmental and Nongovernmental Structures</vt:lpstr>
      <vt:lpstr>Governmental and Nongovernmental Structures (cont.)</vt:lpstr>
      <vt:lpstr>Nongovernmental and Philanthropic Organizations</vt:lpstr>
      <vt:lpstr>Federal System</vt:lpstr>
      <vt:lpstr>State System</vt:lpstr>
      <vt:lpstr>Local System</vt:lpstr>
      <vt:lpstr>Forces Influencing Change in the Health Care System </vt:lpstr>
      <vt:lpstr>Potential Barriers to Public Health Integration </vt:lpstr>
      <vt:lpstr>Healthy People 2020 Objectives</vt:lpstr>
      <vt:lpstr>Health Care Delivery Reform Efforts: United States</vt:lpstr>
      <vt:lpstr>Chapter 18</vt:lpstr>
      <vt:lpstr>Objectives</vt:lpstr>
      <vt:lpstr>Objectives (Cont.)</vt:lpstr>
      <vt:lpstr>Community Defined</vt:lpstr>
      <vt:lpstr>Community Defined (Cont.)</vt:lpstr>
      <vt:lpstr>Community Health</vt:lpstr>
      <vt:lpstr>Community as Client</vt:lpstr>
      <vt:lpstr>Nursing Care of the  Community as Client</vt:lpstr>
      <vt:lpstr>Ethical Concepts Guiding This Perspective</vt:lpstr>
      <vt:lpstr>Community Partnerships for Assessment</vt:lpstr>
      <vt:lpstr>The Nurse’s Role in the Community</vt:lpstr>
      <vt:lpstr>Community Assessment</vt:lpstr>
      <vt:lpstr>Community Assessment</vt:lpstr>
      <vt:lpstr>Data Sources</vt:lpstr>
      <vt:lpstr>Windshield Survey</vt:lpstr>
      <vt:lpstr>Community as Partner</vt:lpstr>
      <vt:lpstr>How to Conduct a Community Assessment</vt:lpstr>
      <vt:lpstr>Getting Started</vt:lpstr>
      <vt:lpstr>Windshield Survey</vt:lpstr>
      <vt:lpstr>Community “Place” and “People” Identified</vt:lpstr>
      <vt:lpstr>The Seven “A’s”</vt:lpstr>
      <vt:lpstr>Program Planning, Implementation, and Evaluation</vt:lpstr>
      <vt:lpstr>Homework</vt:lpstr>
      <vt:lpstr>Study Guide for Quiz 1</vt:lpstr>
    </vt:vector>
  </TitlesOfParts>
  <Company>University of Kentucky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lmpede3</dc:creator>
  <cp:lastModifiedBy>Beckford, Dain Mckenzie</cp:lastModifiedBy>
  <cp:revision>200</cp:revision>
  <dcterms:created xsi:type="dcterms:W3CDTF">2011-03-25T19:54:26Z</dcterms:created>
  <dcterms:modified xsi:type="dcterms:W3CDTF">2018-04-02T05:19:27Z</dcterms:modified>
</cp:coreProperties>
</file>